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p:sldMasterIdLst>
    <p:sldMasterId id="2147483746" r:id="rId1"/>
  </p:sldMasterIdLst>
  <p:notesMasterIdLst>
    <p:notesMasterId r:id="rId21"/>
  </p:notesMasterIdLst>
  <p:sldIdLst>
    <p:sldId id="270" r:id="rId2"/>
    <p:sldId id="279" r:id="rId3"/>
    <p:sldId id="280" r:id="rId4"/>
    <p:sldId id="281" r:id="rId5"/>
    <p:sldId id="282" r:id="rId6"/>
    <p:sldId id="301" r:id="rId7"/>
    <p:sldId id="302" r:id="rId8"/>
    <p:sldId id="303" r:id="rId9"/>
    <p:sldId id="304" r:id="rId10"/>
    <p:sldId id="305" r:id="rId11"/>
    <p:sldId id="306" r:id="rId12"/>
    <p:sldId id="312" r:id="rId13"/>
    <p:sldId id="307" r:id="rId14"/>
    <p:sldId id="308" r:id="rId15"/>
    <p:sldId id="309" r:id="rId16"/>
    <p:sldId id="310" r:id="rId17"/>
    <p:sldId id="311" r:id="rId18"/>
    <p:sldId id="313" r:id="rId19"/>
    <p:sldId id="314" r:id="rId20"/>
  </p:sldIdLst>
  <p:sldSz cx="9144000" cy="6858000" type="screen4x3"/>
  <p:notesSz cx="6858000" cy="9144000"/>
  <p:embeddedFontLst>
    <p:embeddedFont>
      <p:font typeface="Calibri" panose="020F0502020204030204" pitchFamily="34" charset="0"/>
      <p:regular r:id="rId22"/>
      <p:bold r:id="rId23"/>
      <p:italic r:id="rId24"/>
      <p:boldItalic r:id="rId25"/>
    </p:embeddedFont>
    <p:embeddedFont>
      <p:font typeface="Calibri Light" panose="020F0302020204030204" pitchFamily="34" charset="0"/>
      <p:regular r:id="rId26"/>
      <p:italic r:id="rId27"/>
    </p:embeddedFont>
  </p:embeddedFontLst>
  <p:custDataLst>
    <p:tags r:id="rId28"/>
  </p:custDataLst>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A8F26"/>
    <a:srgbClr val="CD4537"/>
    <a:srgbClr val="A47828"/>
    <a:srgbClr val="AC7A20"/>
    <a:srgbClr val="825C18"/>
    <a:srgbClr val="8C631A"/>
    <a:srgbClr val="FFFFFF"/>
    <a:srgbClr val="70100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1018" autoAdjust="0"/>
    <p:restoredTop sz="94628" autoAdjust="0"/>
  </p:normalViewPr>
  <p:slideViewPr>
    <p:cSldViewPr snapToGrid="0">
      <p:cViewPr varScale="1">
        <p:scale>
          <a:sx n="68" d="100"/>
          <a:sy n="68" d="100"/>
        </p:scale>
        <p:origin x="1404" y="6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gridSpacing cx="38405" cy="38405"/>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defRPr>
            </a:lvl1pPr>
          </a:lstStyle>
          <a:p>
            <a:pPr>
              <a:defRPr/>
            </a:pPr>
            <a:endParaRPr lang="en-US"/>
          </a:p>
        </p:txBody>
      </p:sp>
      <p:sp>
        <p:nvSpPr>
          <p:cNvPr id="1024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defRPr>
            </a:lvl1pPr>
          </a:lstStyle>
          <a:p>
            <a:pPr>
              <a:defRPr/>
            </a:pPr>
            <a:endParaRPr lang="en-US"/>
          </a:p>
        </p:txBody>
      </p:sp>
      <p:sp>
        <p:nvSpPr>
          <p:cNvPr id="512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024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defRPr>
            </a:lvl1pPr>
          </a:lstStyle>
          <a:p>
            <a:pPr>
              <a:defRPr/>
            </a:pPr>
            <a:endParaRPr lang="en-US"/>
          </a:p>
        </p:txBody>
      </p:sp>
      <p:sp>
        <p:nvSpPr>
          <p:cNvPr id="1024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5D520DA1-309E-4EE9-964E-44C7D183F5CB}" type="slidenum">
              <a:rPr lang="en-US" altLang="en-US"/>
              <a:pPr>
                <a:defRPr/>
              </a:pPr>
              <a:t>‹#›</a:t>
            </a:fld>
            <a:endParaRPr lang="en-US" altLang="en-US"/>
          </a:p>
        </p:txBody>
      </p:sp>
    </p:spTree>
    <p:extLst>
      <p:ext uri="{BB962C8B-B14F-4D97-AF65-F5344CB8AC3E}">
        <p14:creationId xmlns:p14="http://schemas.microsoft.com/office/powerpoint/2010/main" val="69297688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a:ln/>
        </p:spPr>
      </p:sp>
      <p:sp>
        <p:nvSpPr>
          <p:cNvPr id="71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71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B6804353-121D-43CC-8DC0-E6A2F8BA0E99}" type="slidenum">
              <a:rPr lang="en-US" altLang="en-US" smtClean="0">
                <a:solidFill>
                  <a:srgbClr val="000000"/>
                </a:solidFill>
              </a:rPr>
              <a:pPr/>
              <a:t>1</a:t>
            </a:fld>
            <a:endParaRPr lang="en-US" altLang="en-US" smtClean="0">
              <a:solidFill>
                <a:srgbClr val="000000"/>
              </a:solidFill>
            </a:endParaRPr>
          </a:p>
        </p:txBody>
      </p:sp>
    </p:spTree>
    <p:extLst>
      <p:ext uri="{BB962C8B-B14F-4D97-AF65-F5344CB8AC3E}">
        <p14:creationId xmlns:p14="http://schemas.microsoft.com/office/powerpoint/2010/main" val="30509558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82C270FB-48DB-4E7E-B9BF-2B1565BB0828}" type="slidenum">
              <a:rPr lang="en-US" altLang="en-US" smtClean="0"/>
              <a:pPr/>
              <a:t>2</a:t>
            </a:fld>
            <a:endParaRPr lang="en-US" altLang="en-US" smtClean="0"/>
          </a:p>
        </p:txBody>
      </p:sp>
      <p:sp>
        <p:nvSpPr>
          <p:cNvPr id="11267" name="Rectangle 2"/>
          <p:cNvSpPr>
            <a:spLocks noGrp="1" noRot="1" noChangeAspect="1" noChangeArrowheads="1" noTextEdit="1"/>
          </p:cNvSpPr>
          <p:nvPr>
            <p:ph type="sldImg"/>
          </p:nvPr>
        </p:nvSpPr>
        <p:spPr>
          <a:ln/>
        </p:spPr>
      </p:sp>
      <p:sp>
        <p:nvSpPr>
          <p:cNvPr id="112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36892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98DB0693-7BD4-459D-B136-A0524EA5CC77}" type="slidenum">
              <a:rPr lang="en-US" altLang="en-US" smtClean="0"/>
              <a:pPr/>
              <a:t>3</a:t>
            </a:fld>
            <a:endParaRPr lang="en-US" altLang="en-US" smtClean="0"/>
          </a:p>
        </p:txBody>
      </p:sp>
      <p:sp>
        <p:nvSpPr>
          <p:cNvPr id="13315" name="Rectangle 2"/>
          <p:cNvSpPr>
            <a:spLocks noGrp="1" noRot="1" noChangeAspect="1" noChangeArrowheads="1" noTextEdit="1"/>
          </p:cNvSpPr>
          <p:nvPr>
            <p:ph type="sldImg"/>
          </p:nvPr>
        </p:nvSpPr>
        <p:spPr>
          <a:ln/>
        </p:spPr>
      </p:sp>
      <p:sp>
        <p:nvSpPr>
          <p:cNvPr id="133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16214367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68F2C447-4DF6-4CA9-B958-C3F63B5431D6}" type="slidenum">
              <a:rPr lang="en-US" altLang="en-US" smtClean="0"/>
              <a:pPr/>
              <a:t>4</a:t>
            </a:fld>
            <a:endParaRPr lang="en-US" altLang="en-US" smtClean="0"/>
          </a:p>
        </p:txBody>
      </p:sp>
      <p:sp>
        <p:nvSpPr>
          <p:cNvPr id="15363" name="Rectangle 2"/>
          <p:cNvSpPr>
            <a:spLocks noGrp="1" noRot="1" noChangeAspect="1" noChangeArrowheads="1" noTextEdit="1"/>
          </p:cNvSpPr>
          <p:nvPr>
            <p:ph type="sldImg"/>
          </p:nvPr>
        </p:nvSpPr>
        <p:spPr>
          <a:ln/>
        </p:spPr>
      </p:sp>
      <p:sp>
        <p:nvSpPr>
          <p:cNvPr id="153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11763259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306B0BEA-3E96-48D7-A406-AAEBB4A235E7}" type="slidenum">
              <a:rPr lang="en-US" altLang="en-US" smtClean="0"/>
              <a:pPr/>
              <a:t>5</a:t>
            </a:fld>
            <a:endParaRPr lang="en-US" altLang="en-US" smtClean="0"/>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30376554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a:xfrm>
            <a:off x="0" y="0"/>
            <a:ext cx="0" cy="0"/>
          </a:xfrm>
          <a:noFill/>
          <a:ln w="12700"/>
        </p:spPr>
      </p:sp>
      <p:sp>
        <p:nvSpPr>
          <p:cNvPr id="25603" name="Notes Placeholder"/>
          <p:cNvSpPr>
            <a:spLocks noGrp="1"/>
          </p:cNvSpPr>
          <p:nvPr>
            <p:ph type="body" idx="1"/>
          </p:nvPr>
        </p:nvSpPr>
        <p:spPr>
          <a:xfrm>
            <a:off x="0" y="0"/>
            <a:ext cx="5486400" cy="36004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000" smtClean="0">
                <a:solidFill>
                  <a:srgbClr val="000000"/>
                </a:solidFill>
                <a:latin typeface="Calibri" panose="020F0502020204030204" pitchFamily="34" charset="0"/>
              </a:rPr>
              <a:t>Source:
            U.S. Energy Information Administration
Release:
            Spot Prices
Units: 
Dollars per Barrel, Not Seasonally Adjusted
Frequency: 
          Daily
Definitions, Sources and Explanatory Notes
U.S. Energy Information Administration,
                    Crude Oil Prices: West Texas Intermediate (WTI) - Cushing, Oklahoma [DCOILWTICO],
                    retrieved from FRED,
                    Federal Reserve Bank of St. Louis;
                    https://fred.stlouisfed.org/series/DCOILWTICO,
                    August 27, 2020.
Source:
            U.S. Bureau of Labor Statistics
Release:
            Consumer Price Index
Units: 
Index 1982-1984=100, Seasonally Adjusted
Frequency: 
          Monthly
The Consumer Price Index for All Urban Consumers: All Items (CPIAUCSL) is a measure of the average monthly change in the price for goods and services paid by urban consumers between any two time periods. It can also represent the buying habits of urban consumers. This particular index includes roughly 88 percent of the total population, accounting for wage earners, clerical workers, technical workers, self-employed, short-term workers, unemployed, retirees, and those not in the labor force.
The CPIs are based on prices for food, clothing, shelter, and fuels; transportation fares; service fees (e.g., water and sewer service); and sales taxes. Prices are collected monthly from about 4,000 housing units and approximately 26,000 retail establishments across 87 urban areas. To calculate the index, price changes are averaged with weights representing their importance in the spending of the particular group. The index measures price changes (as a percent change) from a predetermined reference date. In addition to the original unadjusted index distributed, the Bureau of Labor Statistics also releases a seasonally adjusted index. The unadjusted series reflects all factors that may influence a change in prices. However, it can be very useful to look at the seasonally adjusted CPI, which removes the effects of seasonal changes, such as weather, school year, production cycles, and holidays.
The CPI can be used to recognize periods of inflation and deflation. Significant increases in the CPI within a short time frame might indicate a period of inflation, and significant decreases in CPI within a short time frame might indicate a period of deflation. However, because the CPI includes volatile food and oil prices, it might not be a reliable measure of inflationary and deflationary periods. For a more accurate detection, the core CPI (CPILFESL) is often used. When using the CPI, please note that it is not applicable to all consumers and should not be used to determine relative living costs. Additionally, the CPI is a statistical measure vulnerable to sampling error since it is based on a sample of prices and not the complete average.
For more information on the consumer price indexes, see:  
Bureau of Economic Analysis. "CPI Detailed Report." 2013.  
Handbook of Methods  
Understanding the CPI: Frequently Asked Questions
U.S. Bureau of Labor Statistics,
                    Consumer Price Index for All Urban Consumers: All Items in U.S. City Average [CPIAUCSL],
                    retrieved from FRED,
                    Federal Reserve Bank of St. Louis;
                    https://fred.stlouisfed.org/series/CPIAUCSL,
                    August 27, 2020.
</a:t>
            </a:r>
          </a:p>
        </p:txBody>
      </p:sp>
    </p:spTree>
    <p:extLst>
      <p:ext uri="{BB962C8B-B14F-4D97-AF65-F5344CB8AC3E}">
        <p14:creationId xmlns:p14="http://schemas.microsoft.com/office/powerpoint/2010/main" val="35524194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fld id="{C4F9B14E-C0F2-434C-8459-C467B5D27148}" type="datetimeFigureOut">
              <a:rPr lang="en-GB"/>
              <a:pPr>
                <a:defRPr/>
              </a:pPr>
              <a:t>28/10/2020</a:t>
            </a:fld>
            <a:endParaRPr lang="en-GB"/>
          </a:p>
        </p:txBody>
      </p:sp>
      <p:sp>
        <p:nvSpPr>
          <p:cNvPr id="5" name="Footer Placeholder 4"/>
          <p:cNvSpPr>
            <a:spLocks noGrp="1"/>
          </p:cNvSpPr>
          <p:nvPr>
            <p:ph type="ftr" sz="quarter" idx="11"/>
          </p:nvPr>
        </p:nvSpPr>
        <p:spPr/>
        <p:txBody>
          <a:bodyPr/>
          <a:lstStyle>
            <a:lvl1pPr>
              <a:defRPr/>
            </a:lvl1pPr>
          </a:lstStyle>
          <a:p>
            <a:pPr>
              <a:defRPr/>
            </a:pPr>
            <a:r>
              <a:rPr lang="en-US"/>
              <a:t>Copyright © 2011 by the McGraw-Hill Companies, Inc. All rights reserved.</a:t>
            </a:r>
          </a:p>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FD866D5-6543-4213-BF84-CB5AFA7DDA0D}" type="slidenum">
              <a:rPr lang="en-GB"/>
              <a:pPr>
                <a:defRPr/>
              </a:pPr>
              <a:t>‹#›</a:t>
            </a:fld>
            <a:endParaRPr lang="en-GB"/>
          </a:p>
        </p:txBody>
      </p:sp>
    </p:spTree>
    <p:extLst>
      <p:ext uri="{BB962C8B-B14F-4D97-AF65-F5344CB8AC3E}">
        <p14:creationId xmlns:p14="http://schemas.microsoft.com/office/powerpoint/2010/main" val="8554779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91AAF191-4519-47BB-9D10-EC716F3A7429}" type="datetimeFigureOut">
              <a:rPr lang="en-US"/>
              <a:pPr>
                <a:defRPr/>
              </a:pPr>
              <a:t>28-Oct-20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66C41A4-565F-4276-A16E-B8DA2D3681EA}" type="slidenum">
              <a:rPr lang="en-US" altLang="en-US"/>
              <a:pPr>
                <a:defRPr/>
              </a:pPr>
              <a:t>‹#›</a:t>
            </a:fld>
            <a:endParaRPr lang="en-US" altLang="en-US"/>
          </a:p>
        </p:txBody>
      </p:sp>
    </p:spTree>
    <p:extLst>
      <p:ext uri="{BB962C8B-B14F-4D97-AF65-F5344CB8AC3E}">
        <p14:creationId xmlns:p14="http://schemas.microsoft.com/office/powerpoint/2010/main" val="3559736672"/>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31C0ED6B-55E8-424A-80CA-D11E31F607A7}" type="datetimeFigureOut">
              <a:rPr lang="en-US"/>
              <a:pPr>
                <a:defRPr/>
              </a:pPr>
              <a:t>28-Oct-20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5FD8F12-FEF3-4171-8481-C89EEF73B6EF}" type="slidenum">
              <a:rPr lang="en-US" altLang="en-US"/>
              <a:pPr>
                <a:defRPr/>
              </a:pPr>
              <a:t>‹#›</a:t>
            </a:fld>
            <a:endParaRPr lang="en-US" altLang="en-US"/>
          </a:p>
        </p:txBody>
      </p:sp>
    </p:spTree>
    <p:extLst>
      <p:ext uri="{BB962C8B-B14F-4D97-AF65-F5344CB8AC3E}">
        <p14:creationId xmlns:p14="http://schemas.microsoft.com/office/powerpoint/2010/main" val="101663835"/>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A52246FF-5CA1-48E5-8FFD-8D7303928040}" type="datetimeFigureOut">
              <a:rPr lang="en-GB"/>
              <a:pPr>
                <a:defRPr/>
              </a:pPr>
              <a:t>28/10/2020</a:t>
            </a:fld>
            <a:endParaRPr lang="en-GB"/>
          </a:p>
        </p:txBody>
      </p:sp>
      <p:sp>
        <p:nvSpPr>
          <p:cNvPr id="5" name="Footer Placeholder 4"/>
          <p:cNvSpPr>
            <a:spLocks noGrp="1"/>
          </p:cNvSpPr>
          <p:nvPr>
            <p:ph type="ftr" sz="quarter" idx="11"/>
          </p:nvPr>
        </p:nvSpPr>
        <p:spPr/>
        <p:txBody>
          <a:bodyPr/>
          <a:lstStyle>
            <a:lvl1pPr>
              <a:defRPr>
                <a:solidFill>
                  <a:schemeClr val="tx1">
                    <a:tint val="75000"/>
                  </a:schemeClr>
                </a:solidFill>
              </a:defRPr>
            </a:lvl1pPr>
          </a:lstStyle>
          <a:p>
            <a:pPr>
              <a:defRPr/>
            </a:pPr>
            <a:r>
              <a:rPr lang="en-US">
                <a:solidFill>
                  <a:schemeClr val="accent1">
                    <a:lumMod val="75000"/>
                  </a:schemeClr>
                </a:solidFill>
              </a:rPr>
              <a:t>©2014 by McGraw-Hill Education. All Rights Reserved.</a:t>
            </a:r>
          </a:p>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311BBFA-A58D-4E1C-A6C0-F7986008C1CA}" type="slidenum">
              <a:rPr lang="en-US" altLang="en-US"/>
              <a:pPr>
                <a:defRPr/>
              </a:pPr>
              <a:t>‹#›</a:t>
            </a:fld>
            <a:endParaRPr lang="en-US" altLang="en-US"/>
          </a:p>
        </p:txBody>
      </p:sp>
    </p:spTree>
    <p:extLst>
      <p:ext uri="{BB962C8B-B14F-4D97-AF65-F5344CB8AC3E}">
        <p14:creationId xmlns:p14="http://schemas.microsoft.com/office/powerpoint/2010/main" val="15140320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GB"/>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E6ED673D-832B-4550-A939-C43ADCAB945C}" type="datetimeFigureOut">
              <a:rPr lang="en-US"/>
              <a:pPr>
                <a:defRPr/>
              </a:pPr>
              <a:t>28-Oct-20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1CA9A0A-83CE-4843-B13B-A371D7F7AFFF}" type="slidenum">
              <a:rPr lang="en-US" altLang="en-US"/>
              <a:pPr>
                <a:defRPr/>
              </a:pPr>
              <a:t>‹#›</a:t>
            </a:fld>
            <a:endParaRPr lang="en-US" altLang="en-US"/>
          </a:p>
        </p:txBody>
      </p:sp>
    </p:spTree>
    <p:extLst>
      <p:ext uri="{BB962C8B-B14F-4D97-AF65-F5344CB8AC3E}">
        <p14:creationId xmlns:p14="http://schemas.microsoft.com/office/powerpoint/2010/main" val="2900823646"/>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pPr>
              <a:defRPr/>
            </a:pPr>
            <a:fld id="{3C78FA4D-795A-4E0A-A24F-D454BFC069D5}" type="datetimeFigureOut">
              <a:rPr lang="en-GB"/>
              <a:pPr>
                <a:defRPr/>
              </a:pPr>
              <a:t>28/10/2020</a:t>
            </a:fld>
            <a:endParaRPr lang="en-GB"/>
          </a:p>
        </p:txBody>
      </p:sp>
      <p:sp>
        <p:nvSpPr>
          <p:cNvPr id="6" name="Footer Placeholder 5"/>
          <p:cNvSpPr>
            <a:spLocks noGrp="1"/>
          </p:cNvSpPr>
          <p:nvPr>
            <p:ph type="ftr" sz="quarter" idx="11"/>
          </p:nvPr>
        </p:nvSpPr>
        <p:spPr/>
        <p:txBody>
          <a:bodyPr/>
          <a:lstStyle>
            <a:lvl1pPr>
              <a:defRPr/>
            </a:lvl1pPr>
          </a:lstStyle>
          <a:p>
            <a:pPr>
              <a:defRPr/>
            </a:pPr>
            <a:endParaRPr lang="en-GB"/>
          </a:p>
        </p:txBody>
      </p:sp>
      <p:sp>
        <p:nvSpPr>
          <p:cNvPr id="7" name="Slide Number Placeholder 6"/>
          <p:cNvSpPr>
            <a:spLocks noGrp="1"/>
          </p:cNvSpPr>
          <p:nvPr>
            <p:ph type="sldNum" sz="quarter" idx="12"/>
          </p:nvPr>
        </p:nvSpPr>
        <p:spPr/>
        <p:txBody>
          <a:bodyPr/>
          <a:lstStyle>
            <a:lvl1pPr>
              <a:defRPr/>
            </a:lvl1pPr>
          </a:lstStyle>
          <a:p>
            <a:pPr>
              <a:defRPr/>
            </a:pPr>
            <a:r>
              <a:rPr lang="en-US" altLang="en-US"/>
              <a:t>8-</a:t>
            </a:r>
            <a:fld id="{B4B1BCAB-BD4B-462B-A7BF-E5DD2DF3E60A}" type="slidenum">
              <a:rPr lang="en-US" altLang="en-US"/>
              <a:pPr>
                <a:defRPr/>
              </a:pPr>
              <a:t>‹#›</a:t>
            </a:fld>
            <a:endParaRPr lang="en-US" altLang="en-US"/>
          </a:p>
        </p:txBody>
      </p:sp>
    </p:spTree>
    <p:extLst>
      <p:ext uri="{BB962C8B-B14F-4D97-AF65-F5344CB8AC3E}">
        <p14:creationId xmlns:p14="http://schemas.microsoft.com/office/powerpoint/2010/main" val="20620667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3"/>
          <p:cNvSpPr>
            <a:spLocks noGrp="1"/>
          </p:cNvSpPr>
          <p:nvPr>
            <p:ph type="dt" sz="half" idx="10"/>
          </p:nvPr>
        </p:nvSpPr>
        <p:spPr/>
        <p:txBody>
          <a:bodyPr/>
          <a:lstStyle>
            <a:lvl1pPr>
              <a:defRPr/>
            </a:lvl1pPr>
          </a:lstStyle>
          <a:p>
            <a:pPr>
              <a:defRPr/>
            </a:pPr>
            <a:fld id="{97D4D9D1-8D6E-40FD-8BAB-65F63914BC7B}" type="datetimeFigureOut">
              <a:rPr lang="en-US"/>
              <a:pPr>
                <a:defRPr/>
              </a:pPr>
              <a:t>28-Oct-20</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AC682978-4D94-4DD9-968B-C4AA4BBB2544}" type="slidenum">
              <a:rPr lang="en-US" altLang="en-US"/>
              <a:pPr>
                <a:defRPr/>
              </a:pPr>
              <a:t>‹#›</a:t>
            </a:fld>
            <a:endParaRPr lang="en-US" altLang="en-US"/>
          </a:p>
        </p:txBody>
      </p:sp>
    </p:spTree>
    <p:extLst>
      <p:ext uri="{BB962C8B-B14F-4D97-AF65-F5344CB8AC3E}">
        <p14:creationId xmlns:p14="http://schemas.microsoft.com/office/powerpoint/2010/main" val="179828358"/>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fld id="{4F6DC031-B7AC-439D-AC00-E58CA09A94A4}" type="datetimeFigureOut">
              <a:rPr lang="en-US"/>
              <a:pPr>
                <a:defRPr/>
              </a:pPr>
              <a:t>28-Oct-20</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8593E4F7-1B11-49C5-9EE8-621343BC847F}" type="slidenum">
              <a:rPr lang="en-US" altLang="en-US"/>
              <a:pPr>
                <a:defRPr/>
              </a:pPr>
              <a:t>‹#›</a:t>
            </a:fld>
            <a:endParaRPr lang="en-US" altLang="en-US"/>
          </a:p>
        </p:txBody>
      </p:sp>
    </p:spTree>
    <p:extLst>
      <p:ext uri="{BB962C8B-B14F-4D97-AF65-F5344CB8AC3E}">
        <p14:creationId xmlns:p14="http://schemas.microsoft.com/office/powerpoint/2010/main" val="3632704065"/>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147BA14A-B5D2-4C63-A4C1-261A332BC027}" type="datetimeFigureOut">
              <a:rPr lang="en-US"/>
              <a:pPr>
                <a:defRPr/>
              </a:pPr>
              <a:t>28-Oct-20</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3E88FB81-9DB4-413F-BA5C-947927006E92}" type="slidenum">
              <a:rPr lang="en-US" altLang="en-US"/>
              <a:pPr>
                <a:defRPr/>
              </a:pPr>
              <a:t>‹#›</a:t>
            </a:fld>
            <a:endParaRPr lang="en-US" altLang="en-US"/>
          </a:p>
        </p:txBody>
      </p:sp>
    </p:spTree>
    <p:extLst>
      <p:ext uri="{BB962C8B-B14F-4D97-AF65-F5344CB8AC3E}">
        <p14:creationId xmlns:p14="http://schemas.microsoft.com/office/powerpoint/2010/main" val="3354722499"/>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GB"/>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51452B96-8C45-4116-9504-CE418303F584}" type="datetimeFigureOut">
              <a:rPr lang="en-US"/>
              <a:pPr>
                <a:defRPr/>
              </a:pPr>
              <a:t>28-Oct-20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8CABA7B-F850-4B94-9664-B2C653581BEC}" type="slidenum">
              <a:rPr lang="en-US" altLang="en-US"/>
              <a:pPr>
                <a:defRPr/>
              </a:pPr>
              <a:t>‹#›</a:t>
            </a:fld>
            <a:endParaRPr lang="en-US" altLang="en-US"/>
          </a:p>
        </p:txBody>
      </p:sp>
    </p:spTree>
    <p:extLst>
      <p:ext uri="{BB962C8B-B14F-4D97-AF65-F5344CB8AC3E}">
        <p14:creationId xmlns:p14="http://schemas.microsoft.com/office/powerpoint/2010/main" val="567009466"/>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GB"/>
          </a:p>
        </p:txBody>
      </p:sp>
      <p:sp>
        <p:nvSpPr>
          <p:cNvPr id="3" name="Picture Placeholder 2"/>
          <p:cNvSpPr>
            <a:spLocks noGrp="1"/>
          </p:cNvSpPr>
          <p:nvPr>
            <p:ph type="pic" idx="1"/>
          </p:nvPr>
        </p:nvSpPr>
        <p:spPr>
          <a:xfrm>
            <a:off x="3887391" y="987426"/>
            <a:ext cx="4629150" cy="4873625"/>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GB" noProof="0" smtClean="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32E95621-F471-4371-821E-25A9FFCFAD85}" type="datetimeFigureOut">
              <a:rPr lang="en-US"/>
              <a:pPr>
                <a:defRPr/>
              </a:pPr>
              <a:t>28-Oct-20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8217C7F-876E-4794-B642-2322D9C933EA}" type="slidenum">
              <a:rPr lang="en-US" altLang="en-US"/>
              <a:pPr>
                <a:defRPr/>
              </a:pPr>
              <a:t>‹#›</a:t>
            </a:fld>
            <a:endParaRPr lang="en-US" altLang="en-US"/>
          </a:p>
        </p:txBody>
      </p:sp>
    </p:spTree>
    <p:extLst>
      <p:ext uri="{BB962C8B-B14F-4D97-AF65-F5344CB8AC3E}">
        <p14:creationId xmlns:p14="http://schemas.microsoft.com/office/powerpoint/2010/main" val="384672043"/>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GB" altLang="en-US" smtClean="0"/>
          </a:p>
        </p:txBody>
      </p:sp>
      <p:sp>
        <p:nvSpPr>
          <p:cNvPr id="1027" name="Text Placeholder 2"/>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GB" altLang="en-US" smtClean="0"/>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fld id="{AAC718C3-053E-43B6-B76F-14E57EA79F6A}" type="datetimeFigureOut">
              <a:rPr lang="en-US"/>
              <a:pPr>
                <a:defRPr/>
              </a:pPr>
              <a:t>28-Oct-20</a:t>
            </a:fld>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fld id="{3E2CBD4B-7AD2-4DF3-B5D0-531146D46EED}"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783" r:id="rId1"/>
    <p:sldLayoutId id="2147483784" r:id="rId2"/>
    <p:sldLayoutId id="2147483775" r:id="rId3"/>
    <p:sldLayoutId id="2147483785" r:id="rId4"/>
    <p:sldLayoutId id="2147483776" r:id="rId5"/>
    <p:sldLayoutId id="2147483777" r:id="rId6"/>
    <p:sldLayoutId id="2147483778" r:id="rId7"/>
    <p:sldLayoutId id="2147483779" r:id="rId8"/>
    <p:sldLayoutId id="2147483780" r:id="rId9"/>
    <p:sldLayoutId id="2147483781" r:id="rId10"/>
    <p:sldLayoutId id="2147483782" r:id="rId11"/>
  </p:sldLayoutIdLst>
  <p:hf hdr="0" ftr="0" dt="0"/>
  <p:txStyles>
    <p:title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defRPr>
      </a:lvl9pPr>
    </p:titleStyle>
    <p:body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fred.stlouisfed.org/graph/?g=uO77"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4"/>
          <p:cNvSpPr>
            <a:spLocks noGrp="1" noChangeArrowheads="1"/>
          </p:cNvSpPr>
          <p:nvPr>
            <p:ph type="ctrTitle"/>
          </p:nvPr>
        </p:nvSpPr>
        <p:spPr>
          <a:xfrm>
            <a:off x="1192213" y="2314575"/>
            <a:ext cx="6858000" cy="1508125"/>
          </a:xfrm>
        </p:spPr>
        <p:txBody>
          <a:bodyPr rtlCol="0">
            <a:normAutofit/>
          </a:bodyPr>
          <a:lstStyle/>
          <a:p>
            <a:pPr algn="l" eaLnBrk="1" fontAlgn="auto" hangingPunct="1">
              <a:spcAft>
                <a:spcPts val="0"/>
              </a:spcAft>
              <a:defRPr/>
            </a:pPr>
            <a:r>
              <a:rPr lang="en-US" altLang="en-US" sz="4000" b="1" dirty="0" smtClean="0">
                <a:latin typeface="+mn-lt"/>
              </a:rPr>
              <a:t>Can we create inflation whenever we want?</a:t>
            </a:r>
          </a:p>
        </p:txBody>
      </p:sp>
      <p:sp>
        <p:nvSpPr>
          <p:cNvPr id="6147" name="TextBox 1"/>
          <p:cNvSpPr txBox="1">
            <a:spLocks noChangeArrowheads="1"/>
          </p:cNvSpPr>
          <p:nvPr/>
        </p:nvSpPr>
        <p:spPr bwMode="auto">
          <a:xfrm>
            <a:off x="5824538" y="5956300"/>
            <a:ext cx="2543175" cy="32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500"/>
              <a:t>Dr. V. Anantha Nageswaran</a:t>
            </a:r>
            <a:endParaRPr lang="en-GB" altLang="en-US" sz="150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628650" y="365125"/>
            <a:ext cx="7886700" cy="985838"/>
          </a:xfrm>
          <a:solidFill>
            <a:schemeClr val="bg1">
              <a:alpha val="72156"/>
            </a:schemeClr>
          </a:solidFill>
        </p:spPr>
        <p:txBody>
          <a:bodyPr/>
          <a:lstStyle/>
          <a:p>
            <a:pPr eaLnBrk="1" hangingPunct="1"/>
            <a:r>
              <a:rPr lang="en-GB" altLang="en-US" sz="3200" b="1" smtClean="0">
                <a:latin typeface="Calibri" panose="020F0502020204030204" pitchFamily="34" charset="0"/>
              </a:rPr>
              <a:t>Compensation costs and inflation in the US</a:t>
            </a:r>
          </a:p>
        </p:txBody>
      </p:sp>
      <p:pic>
        <p:nvPicPr>
          <p:cNvPr id="22531"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1408113" y="1735138"/>
            <a:ext cx="6278562" cy="4170362"/>
          </a:xfrm>
          <a:solidFill>
            <a:schemeClr val="bg1">
              <a:alpha val="78038"/>
            </a:schemeClr>
          </a:solidFill>
        </p:spPr>
      </p:pic>
      <p:sp>
        <p:nvSpPr>
          <p:cNvPr id="22532"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nSpc>
                <a:spcPct val="100000"/>
              </a:lnSpc>
              <a:spcBef>
                <a:spcPct val="0"/>
              </a:spcBef>
              <a:buFontTx/>
              <a:buNone/>
            </a:pPr>
            <a:fld id="{690E6A88-8C37-4742-AD7A-F3E674A885F7}" type="slidenum">
              <a:rPr lang="en-US" altLang="en-US" sz="900" smtClean="0">
                <a:solidFill>
                  <a:srgbClr val="3477B2"/>
                </a:solidFill>
              </a:rPr>
              <a:pPr>
                <a:lnSpc>
                  <a:spcPct val="100000"/>
                </a:lnSpc>
                <a:spcBef>
                  <a:spcPct val="0"/>
                </a:spcBef>
                <a:buFontTx/>
                <a:buNone/>
              </a:pPr>
              <a:t>10</a:t>
            </a:fld>
            <a:endParaRPr lang="en-US" altLang="en-US" sz="900" smtClean="0">
              <a:solidFill>
                <a:srgbClr val="3477B2"/>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628650" y="365125"/>
            <a:ext cx="7886700" cy="1060450"/>
          </a:xfrm>
          <a:solidFill>
            <a:schemeClr val="bg1">
              <a:alpha val="72156"/>
            </a:schemeClr>
          </a:solidFill>
        </p:spPr>
        <p:txBody>
          <a:bodyPr/>
          <a:lstStyle/>
          <a:p>
            <a:pPr eaLnBrk="1" hangingPunct="1"/>
            <a:r>
              <a:rPr lang="en-GB" altLang="en-US" sz="3200" b="1" smtClean="0">
                <a:latin typeface="Calibri" panose="020F0502020204030204" pitchFamily="34" charset="0"/>
              </a:rPr>
              <a:t>Wages and inflation in the United States</a:t>
            </a:r>
          </a:p>
        </p:txBody>
      </p:sp>
      <p:pic>
        <p:nvPicPr>
          <p:cNvPr id="2355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1181100" y="1812925"/>
            <a:ext cx="6484938" cy="4308475"/>
          </a:xfrm>
          <a:solidFill>
            <a:schemeClr val="bg1">
              <a:alpha val="78038"/>
            </a:schemeClr>
          </a:solidFill>
        </p:spPr>
      </p:pic>
      <p:sp>
        <p:nvSpPr>
          <p:cNvPr id="23556"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nSpc>
                <a:spcPct val="100000"/>
              </a:lnSpc>
              <a:spcBef>
                <a:spcPct val="0"/>
              </a:spcBef>
              <a:buFontTx/>
              <a:buNone/>
            </a:pPr>
            <a:fld id="{CB7C4116-442F-44E6-B787-F80C3EF6E754}" type="slidenum">
              <a:rPr lang="en-US" altLang="en-US" sz="900" smtClean="0">
                <a:solidFill>
                  <a:srgbClr val="3477B2"/>
                </a:solidFill>
              </a:rPr>
              <a:pPr>
                <a:lnSpc>
                  <a:spcPct val="100000"/>
                </a:lnSpc>
                <a:spcBef>
                  <a:spcPct val="0"/>
                </a:spcBef>
                <a:buFontTx/>
                <a:buNone/>
              </a:pPr>
              <a:t>11</a:t>
            </a:fld>
            <a:endParaRPr lang="en-US" altLang="en-US" sz="900" smtClean="0">
              <a:solidFill>
                <a:srgbClr val="3477B2"/>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FRED Graph Chart" descr="FRED Graph">
            <a:hlinkClick r:id="rId3" tooltip="View this chart in your browser. "/>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39800" y="1962150"/>
            <a:ext cx="7305675" cy="433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381000" y="95250"/>
            <a:ext cx="7620000" cy="952500"/>
          </a:xfrm>
          <a:prstGeom prst="rect">
            <a:avLst/>
          </a:prstGeom>
        </p:spPr>
        <p:txBody>
          <a:bodyPr>
            <a:spAutoFit/>
          </a:bodyPr>
          <a:lstStyle/>
          <a:p>
            <a:pPr algn="ctr">
              <a:defRPr/>
            </a:pPr>
            <a:r>
              <a:rPr lang="en-US" sz="2400">
                <a:solidFill>
                  <a:srgbClr val="333333">
                    <a:alpha val="20000"/>
                  </a:srgbClr>
                </a:solidFill>
                <a:latin typeface="Calibri"/>
              </a:rPr>
              <a:t> </a:t>
            </a:r>
          </a:p>
        </p:txBody>
      </p:sp>
      <p:sp>
        <p:nvSpPr>
          <p:cNvPr id="25604" name="Title 3"/>
          <p:cNvSpPr>
            <a:spLocks noGrp="1"/>
          </p:cNvSpPr>
          <p:nvPr>
            <p:ph type="title"/>
          </p:nvPr>
        </p:nvSpPr>
        <p:spPr>
          <a:xfrm>
            <a:off x="628650" y="365125"/>
            <a:ext cx="7886700" cy="1133475"/>
          </a:xfrm>
          <a:solidFill>
            <a:schemeClr val="bg1">
              <a:alpha val="72156"/>
            </a:schemeClr>
          </a:solidFill>
        </p:spPr>
        <p:txBody>
          <a:bodyPr rtlCol="0">
            <a:normAutofit/>
          </a:bodyPr>
          <a:lstStyle/>
          <a:p>
            <a:pPr eaLnBrk="1" fontAlgn="auto" hangingPunct="1">
              <a:spcAft>
                <a:spcPts val="0"/>
              </a:spcAft>
              <a:defRPr/>
            </a:pPr>
            <a:r>
              <a:rPr lang="en-US" altLang="en-US" sz="3200" b="1" dirty="0" smtClean="0">
                <a:latin typeface="+mn-lt"/>
              </a:rPr>
              <a:t>Commodities matter for inflation but not always</a:t>
            </a:r>
            <a:endParaRPr lang="en-GB" altLang="en-US" sz="3200" b="1" dirty="0" smtClean="0">
              <a:latin typeface="+mn-lt"/>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628650" y="365125"/>
            <a:ext cx="7886700" cy="1052513"/>
          </a:xfrm>
          <a:solidFill>
            <a:schemeClr val="bg1">
              <a:alpha val="72156"/>
            </a:schemeClr>
          </a:solidFill>
        </p:spPr>
        <p:txBody>
          <a:bodyPr rtlCol="0">
            <a:normAutofit/>
          </a:bodyPr>
          <a:lstStyle/>
          <a:p>
            <a:pPr eaLnBrk="1" fontAlgn="auto" hangingPunct="1">
              <a:spcAft>
                <a:spcPts val="0"/>
              </a:spcAft>
              <a:defRPr/>
            </a:pPr>
            <a:r>
              <a:rPr lang="en-US" altLang="en-US" sz="3200" b="1" dirty="0" smtClean="0">
                <a:latin typeface="+mn-lt"/>
              </a:rPr>
              <a:t>A big question</a:t>
            </a:r>
            <a:endParaRPr lang="en-SG" altLang="en-US" sz="3200" b="1" dirty="0" smtClean="0">
              <a:latin typeface="+mn-lt"/>
            </a:endParaRPr>
          </a:p>
        </p:txBody>
      </p:sp>
      <p:sp>
        <p:nvSpPr>
          <p:cNvPr id="26627" name="Content Placeholder 2"/>
          <p:cNvSpPr>
            <a:spLocks noGrp="1"/>
          </p:cNvSpPr>
          <p:nvPr>
            <p:ph idx="1"/>
          </p:nvPr>
        </p:nvSpPr>
        <p:spPr>
          <a:xfrm>
            <a:off x="946150" y="1893888"/>
            <a:ext cx="7467600" cy="3656012"/>
          </a:xfrm>
          <a:solidFill>
            <a:schemeClr val="bg1">
              <a:alpha val="78038"/>
            </a:schemeClr>
          </a:solidFill>
        </p:spPr>
        <p:txBody>
          <a:bodyPr/>
          <a:lstStyle/>
          <a:p>
            <a:pPr eaLnBrk="1" hangingPunct="1"/>
            <a:r>
              <a:rPr lang="en-US" altLang="en-US" smtClean="0"/>
              <a:t>If Central Bankers succeeded in controlling inflation since the 1980s, why are they still not successful in creating inflation, after 2008?</a:t>
            </a:r>
          </a:p>
          <a:p>
            <a:pPr eaLnBrk="1" hangingPunct="1"/>
            <a:r>
              <a:rPr lang="en-US" altLang="en-US" smtClean="0"/>
              <a:t>Again, the asymmetry of policy effectiveness!</a:t>
            </a:r>
            <a:endParaRPr lang="en-SG" altLang="en-US" smtClean="0"/>
          </a:p>
        </p:txBody>
      </p:sp>
      <p:sp>
        <p:nvSpPr>
          <p:cNvPr id="26628"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nSpc>
                <a:spcPct val="100000"/>
              </a:lnSpc>
              <a:spcBef>
                <a:spcPct val="0"/>
              </a:spcBef>
              <a:buFontTx/>
              <a:buNone/>
            </a:pPr>
            <a:fld id="{23A4C998-0171-4C4D-BF8B-C9F841DA54BA}" type="slidenum">
              <a:rPr lang="en-US" altLang="en-US" sz="900" smtClean="0">
                <a:solidFill>
                  <a:srgbClr val="3477B2"/>
                </a:solidFill>
              </a:rPr>
              <a:pPr>
                <a:lnSpc>
                  <a:spcPct val="100000"/>
                </a:lnSpc>
                <a:spcBef>
                  <a:spcPct val="0"/>
                </a:spcBef>
                <a:buFontTx/>
                <a:buNone/>
              </a:pPr>
              <a:t>13</a:t>
            </a:fld>
            <a:endParaRPr lang="en-US" altLang="en-US" sz="900" smtClean="0">
              <a:solidFill>
                <a:srgbClr val="3477B2"/>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628650" y="365125"/>
            <a:ext cx="7886700" cy="1125538"/>
          </a:xfrm>
          <a:solidFill>
            <a:schemeClr val="bg1">
              <a:alpha val="72156"/>
            </a:schemeClr>
          </a:solidFill>
        </p:spPr>
        <p:txBody>
          <a:bodyPr rtlCol="0">
            <a:normAutofit/>
          </a:bodyPr>
          <a:lstStyle/>
          <a:p>
            <a:pPr eaLnBrk="1" fontAlgn="auto" hangingPunct="1">
              <a:spcAft>
                <a:spcPts val="0"/>
              </a:spcAft>
              <a:defRPr/>
            </a:pPr>
            <a:r>
              <a:rPr lang="en-US" altLang="en-US" sz="3200" b="1" dirty="0" smtClean="0">
                <a:latin typeface="+mn-lt"/>
              </a:rPr>
              <a:t>Real factors behind the ‘Great Moderation’</a:t>
            </a:r>
            <a:endParaRPr lang="en-SG" altLang="en-US" sz="3200" b="1" dirty="0" smtClean="0">
              <a:latin typeface="+mn-lt"/>
            </a:endParaRPr>
          </a:p>
        </p:txBody>
      </p:sp>
      <p:sp>
        <p:nvSpPr>
          <p:cNvPr id="27651" name="Content Placeholder 2"/>
          <p:cNvSpPr>
            <a:spLocks noGrp="1"/>
          </p:cNvSpPr>
          <p:nvPr>
            <p:ph idx="1"/>
          </p:nvPr>
        </p:nvSpPr>
        <p:spPr>
          <a:xfrm>
            <a:off x="1000125" y="2139950"/>
            <a:ext cx="7272338" cy="3535363"/>
          </a:xfrm>
          <a:solidFill>
            <a:schemeClr val="bg1">
              <a:alpha val="78038"/>
            </a:schemeClr>
          </a:solidFill>
        </p:spPr>
        <p:txBody>
          <a:bodyPr/>
          <a:lstStyle/>
          <a:p>
            <a:pPr eaLnBrk="1" hangingPunct="1"/>
            <a:r>
              <a:rPr lang="en-US" altLang="en-US" sz="2400" smtClean="0"/>
              <a:t>Negative commodities price shock in the 1980s</a:t>
            </a:r>
            <a:endParaRPr lang="en-SG" altLang="en-US" sz="2400" smtClean="0"/>
          </a:p>
          <a:p>
            <a:pPr eaLnBrk="1" hangingPunct="1"/>
            <a:r>
              <a:rPr lang="en-US" altLang="en-US" sz="2400" smtClean="0"/>
              <a:t>Beginning of globalisation; GATT rounds and WTO – reduction in or elimination of tariffs</a:t>
            </a:r>
          </a:p>
          <a:p>
            <a:pPr eaLnBrk="1" hangingPunct="1"/>
            <a:r>
              <a:rPr lang="en-US" altLang="en-US" sz="2400" smtClean="0"/>
              <a:t>Immigration of labour and/or outsourcing or offshoring of jobs - labour arbitrage</a:t>
            </a:r>
          </a:p>
          <a:p>
            <a:pPr eaLnBrk="1" hangingPunct="1"/>
            <a:r>
              <a:rPr lang="en-US" altLang="en-US" sz="2400" smtClean="0"/>
              <a:t>Waning influence of labour unions</a:t>
            </a:r>
          </a:p>
          <a:p>
            <a:pPr eaLnBrk="1" hangingPunct="1"/>
            <a:r>
              <a:rPr lang="en-US" altLang="en-US" sz="2400" smtClean="0"/>
              <a:t>Technological improvements and productivity impact</a:t>
            </a:r>
          </a:p>
        </p:txBody>
      </p:sp>
      <p:sp>
        <p:nvSpPr>
          <p:cNvPr id="27652"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nSpc>
                <a:spcPct val="100000"/>
              </a:lnSpc>
              <a:spcBef>
                <a:spcPct val="0"/>
              </a:spcBef>
              <a:buFontTx/>
              <a:buNone/>
            </a:pPr>
            <a:fld id="{9CBCD932-3FFF-4308-9CF4-03DEA23CB126}" type="slidenum">
              <a:rPr lang="en-US" altLang="en-US" sz="900" smtClean="0">
                <a:solidFill>
                  <a:srgbClr val="3477B2"/>
                </a:solidFill>
              </a:rPr>
              <a:pPr>
                <a:lnSpc>
                  <a:spcPct val="100000"/>
                </a:lnSpc>
                <a:spcBef>
                  <a:spcPct val="0"/>
                </a:spcBef>
                <a:buFontTx/>
                <a:buNone/>
              </a:pPr>
              <a:t>14</a:t>
            </a:fld>
            <a:endParaRPr lang="en-US" altLang="en-US" sz="900" smtClean="0">
              <a:solidFill>
                <a:srgbClr val="3477B2"/>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628650" y="365125"/>
            <a:ext cx="7886700" cy="1157288"/>
          </a:xfrm>
          <a:solidFill>
            <a:schemeClr val="bg1">
              <a:alpha val="72156"/>
            </a:schemeClr>
          </a:solidFill>
        </p:spPr>
        <p:txBody>
          <a:bodyPr rtlCol="0">
            <a:normAutofit/>
          </a:bodyPr>
          <a:lstStyle/>
          <a:p>
            <a:pPr eaLnBrk="1" fontAlgn="auto" hangingPunct="1">
              <a:spcAft>
                <a:spcPts val="0"/>
              </a:spcAft>
              <a:defRPr/>
            </a:pPr>
            <a:r>
              <a:rPr lang="en-US" altLang="en-US" sz="3200" b="1" dirty="0" smtClean="0">
                <a:latin typeface="+mn-lt"/>
              </a:rPr>
              <a:t>Post-2008: reasons behind failure to ‘generate’ inflation</a:t>
            </a:r>
            <a:endParaRPr lang="en-SG" altLang="en-US" sz="3200" b="1" dirty="0" smtClean="0">
              <a:latin typeface="+mn-lt"/>
            </a:endParaRPr>
          </a:p>
        </p:txBody>
      </p:sp>
      <p:sp>
        <p:nvSpPr>
          <p:cNvPr id="28675" name="Content Placeholder 2"/>
          <p:cNvSpPr>
            <a:spLocks noGrp="1"/>
          </p:cNvSpPr>
          <p:nvPr>
            <p:ph idx="1"/>
          </p:nvPr>
        </p:nvSpPr>
        <p:spPr>
          <a:xfrm>
            <a:off x="838200" y="2211388"/>
            <a:ext cx="7467600" cy="3455987"/>
          </a:xfrm>
          <a:solidFill>
            <a:schemeClr val="bg1">
              <a:alpha val="78038"/>
            </a:schemeClr>
          </a:solidFill>
        </p:spPr>
        <p:txBody>
          <a:bodyPr/>
          <a:lstStyle/>
          <a:p>
            <a:pPr eaLnBrk="1" hangingPunct="1"/>
            <a:r>
              <a:rPr lang="en-SG" altLang="en-US" sz="2000" smtClean="0"/>
              <a:t>Asymmetry of policy impact on sentiment: Higher rates can curb inflation; lower rates cannot raise inflation expectations because behavioural messaging changes drastically</a:t>
            </a:r>
          </a:p>
          <a:p>
            <a:pPr eaLnBrk="1" hangingPunct="1"/>
            <a:endParaRPr lang="en-SG" altLang="en-US" sz="2000" smtClean="0"/>
          </a:p>
          <a:p>
            <a:pPr eaLnBrk="1" hangingPunct="1"/>
            <a:r>
              <a:rPr lang="en-SG" altLang="en-US" sz="2000" smtClean="0"/>
              <a:t>Asymmetric impact on CFO: CFOs raise hurdle rates when policy rates raise meaningfully. But, they do not lower them. No CFO wants to be remembered for accepting lower return projects.</a:t>
            </a:r>
          </a:p>
          <a:p>
            <a:pPr eaLnBrk="1" hangingPunct="1"/>
            <a:endParaRPr lang="en-SG" altLang="en-US" sz="2000" smtClean="0"/>
          </a:p>
          <a:p>
            <a:pPr eaLnBrk="1" hangingPunct="1"/>
            <a:r>
              <a:rPr lang="en-SG" altLang="en-US" sz="2000" smtClean="0"/>
              <a:t>Inflation is  more a function of real factors (some of them named below) than monetary factors</a:t>
            </a:r>
          </a:p>
        </p:txBody>
      </p:sp>
      <p:sp>
        <p:nvSpPr>
          <p:cNvPr id="28676"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nSpc>
                <a:spcPct val="100000"/>
              </a:lnSpc>
              <a:spcBef>
                <a:spcPct val="0"/>
              </a:spcBef>
              <a:buFontTx/>
              <a:buNone/>
            </a:pPr>
            <a:fld id="{2B17DB4F-6F83-4436-9A6C-C5047378DCFA}" type="slidenum">
              <a:rPr lang="en-US" altLang="en-US" sz="900" smtClean="0">
                <a:solidFill>
                  <a:srgbClr val="3477B2"/>
                </a:solidFill>
              </a:rPr>
              <a:pPr>
                <a:lnSpc>
                  <a:spcPct val="100000"/>
                </a:lnSpc>
                <a:spcBef>
                  <a:spcPct val="0"/>
                </a:spcBef>
                <a:buFontTx/>
                <a:buNone/>
              </a:pPr>
              <a:t>15</a:t>
            </a:fld>
            <a:endParaRPr lang="en-US" altLang="en-US" sz="900" smtClean="0">
              <a:solidFill>
                <a:srgbClr val="3477B2"/>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628650" y="365125"/>
            <a:ext cx="7886700" cy="1035050"/>
          </a:xfrm>
          <a:solidFill>
            <a:schemeClr val="bg1">
              <a:alpha val="72156"/>
            </a:schemeClr>
          </a:solidFill>
        </p:spPr>
        <p:txBody>
          <a:bodyPr rtlCol="0">
            <a:normAutofit/>
          </a:bodyPr>
          <a:lstStyle/>
          <a:p>
            <a:pPr eaLnBrk="1" fontAlgn="auto" hangingPunct="1">
              <a:spcAft>
                <a:spcPts val="0"/>
              </a:spcAft>
              <a:defRPr/>
            </a:pPr>
            <a:r>
              <a:rPr lang="en-US" altLang="en-US" sz="3200" b="1" dirty="0" smtClean="0">
                <a:latin typeface="+mn-lt"/>
              </a:rPr>
              <a:t>Continued from previous slide</a:t>
            </a:r>
            <a:endParaRPr lang="en-SG" altLang="en-US" sz="3200" b="1" dirty="0" smtClean="0">
              <a:latin typeface="+mn-lt"/>
            </a:endParaRPr>
          </a:p>
        </p:txBody>
      </p:sp>
      <p:sp>
        <p:nvSpPr>
          <p:cNvPr id="29699" name="Content Placeholder 2"/>
          <p:cNvSpPr>
            <a:spLocks noGrp="1"/>
          </p:cNvSpPr>
          <p:nvPr>
            <p:ph idx="1"/>
          </p:nvPr>
        </p:nvSpPr>
        <p:spPr>
          <a:xfrm>
            <a:off x="628650" y="1825625"/>
            <a:ext cx="7886700" cy="3898900"/>
          </a:xfrm>
          <a:solidFill>
            <a:schemeClr val="bg1">
              <a:alpha val="78038"/>
            </a:schemeClr>
          </a:solidFill>
        </p:spPr>
        <p:txBody>
          <a:bodyPr/>
          <a:lstStyle/>
          <a:p>
            <a:pPr eaLnBrk="1" hangingPunct="1"/>
            <a:r>
              <a:rPr lang="en-SG" altLang="en-US" sz="2000" smtClean="0"/>
              <a:t>In the presence of high leverage and structural growth impact, monetary policy only affects financial variables</a:t>
            </a:r>
          </a:p>
          <a:p>
            <a:pPr eaLnBrk="1" hangingPunct="1"/>
            <a:endParaRPr lang="en-SG" altLang="en-US" sz="2000" smtClean="0"/>
          </a:p>
          <a:p>
            <a:pPr eaLnBrk="1" hangingPunct="1"/>
            <a:r>
              <a:rPr lang="en-SG" altLang="en-US" sz="2000" smtClean="0"/>
              <a:t>Fiscal policy should have complemented monetary policy targeting low and middle income population quintiles or deciles for their propensity to spend is higher.  Erosion in networth of all but the top decile or quintile of the American population is yet to be made up</a:t>
            </a:r>
          </a:p>
          <a:p>
            <a:pPr eaLnBrk="1" hangingPunct="1"/>
            <a:endParaRPr lang="en-SG" altLang="en-US" sz="2000" smtClean="0"/>
          </a:p>
          <a:p>
            <a:pPr eaLnBrk="1" hangingPunct="1"/>
            <a:r>
              <a:rPr lang="en-SG" altLang="en-US" sz="2000" smtClean="0"/>
              <a:t>Enduring factors such as labour insecurity and wage competition from developing world continued to operate</a:t>
            </a:r>
          </a:p>
          <a:p>
            <a:pPr eaLnBrk="1" hangingPunct="1"/>
            <a:endParaRPr lang="en-SG" altLang="en-US" sz="2000" smtClean="0"/>
          </a:p>
        </p:txBody>
      </p:sp>
      <p:sp>
        <p:nvSpPr>
          <p:cNvPr id="29700"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nSpc>
                <a:spcPct val="100000"/>
              </a:lnSpc>
              <a:spcBef>
                <a:spcPct val="0"/>
              </a:spcBef>
              <a:buFontTx/>
              <a:buNone/>
            </a:pPr>
            <a:fld id="{039F9CA9-8F24-4FD0-8CBE-8B9669CAE48E}" type="slidenum">
              <a:rPr lang="en-US" altLang="en-US" sz="900" smtClean="0">
                <a:solidFill>
                  <a:srgbClr val="3477B2"/>
                </a:solidFill>
              </a:rPr>
              <a:pPr>
                <a:lnSpc>
                  <a:spcPct val="100000"/>
                </a:lnSpc>
                <a:spcBef>
                  <a:spcPct val="0"/>
                </a:spcBef>
                <a:buFontTx/>
                <a:buNone/>
              </a:pPr>
              <a:t>16</a:t>
            </a:fld>
            <a:endParaRPr lang="en-US" altLang="en-US" sz="900" smtClean="0">
              <a:solidFill>
                <a:srgbClr val="3477B2"/>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solidFill>
            <a:schemeClr val="bg1">
              <a:alpha val="72156"/>
            </a:schemeClr>
          </a:solidFill>
        </p:spPr>
        <p:txBody>
          <a:bodyPr/>
          <a:lstStyle/>
          <a:p>
            <a:pPr eaLnBrk="1" hangingPunct="1"/>
            <a:r>
              <a:rPr lang="en-US" altLang="en-US" sz="3200" b="1" smtClean="0">
                <a:latin typeface="Calibri" panose="020F0502020204030204" pitchFamily="34" charset="0"/>
                <a:cs typeface="Calibri" panose="020F0502020204030204" pitchFamily="34" charset="0"/>
              </a:rPr>
              <a:t>The BIS view of what determines inflation outcomes – where is money?!</a:t>
            </a:r>
          </a:p>
        </p:txBody>
      </p:sp>
      <p:sp>
        <p:nvSpPr>
          <p:cNvPr id="30723" name="Content Placeholder 2"/>
          <p:cNvSpPr>
            <a:spLocks noGrp="1"/>
          </p:cNvSpPr>
          <p:nvPr>
            <p:ph idx="1"/>
          </p:nvPr>
        </p:nvSpPr>
        <p:spPr>
          <a:xfrm>
            <a:off x="904875" y="2016125"/>
            <a:ext cx="7467600" cy="3810000"/>
          </a:xfrm>
          <a:solidFill>
            <a:schemeClr val="bg1">
              <a:alpha val="78038"/>
            </a:schemeClr>
          </a:solidFill>
        </p:spPr>
        <p:txBody>
          <a:bodyPr/>
          <a:lstStyle/>
          <a:p>
            <a:pPr eaLnBrk="1" hangingPunct="1"/>
            <a:r>
              <a:rPr lang="en-GB" altLang="en-US" sz="2400" smtClean="0">
                <a:cs typeface="Calibri" panose="020F0502020204030204" pitchFamily="34" charset="0"/>
              </a:rPr>
              <a:t>Likewise, inflation is a highly imperfect gauge of sustainable economic expansions, as became evident pre-crisis. </a:t>
            </a:r>
          </a:p>
          <a:p>
            <a:pPr eaLnBrk="1" hangingPunct="1"/>
            <a:r>
              <a:rPr lang="en-GB" altLang="en-US" sz="2400" smtClean="0">
                <a:cs typeface="Calibri" panose="020F0502020204030204" pitchFamily="34" charset="0"/>
              </a:rPr>
              <a:t>This would especially be expected in a </a:t>
            </a:r>
            <a:r>
              <a:rPr lang="en-GB" altLang="en-US" sz="2400" u="sng" smtClean="0">
                <a:cs typeface="Calibri" panose="020F0502020204030204" pitchFamily="34" charset="0"/>
              </a:rPr>
              <a:t>highly globalised world </a:t>
            </a:r>
            <a:r>
              <a:rPr lang="en-GB" altLang="en-US" sz="2400" smtClean="0">
                <a:cs typeface="Calibri" panose="020F0502020204030204" pitchFamily="34" charset="0"/>
              </a:rPr>
              <a:t>in which </a:t>
            </a:r>
            <a:r>
              <a:rPr lang="en-GB" altLang="en-US" sz="2400" u="sng" smtClean="0">
                <a:cs typeface="Calibri" panose="020F0502020204030204" pitchFamily="34" charset="0"/>
              </a:rPr>
              <a:t>competitive forces </a:t>
            </a:r>
            <a:r>
              <a:rPr lang="en-GB" altLang="en-US" sz="2400" smtClean="0">
                <a:cs typeface="Calibri" panose="020F0502020204030204" pitchFamily="34" charset="0"/>
              </a:rPr>
              <a:t>and </a:t>
            </a:r>
            <a:r>
              <a:rPr lang="en-GB" altLang="en-US" sz="2400" u="sng" smtClean="0">
                <a:cs typeface="Calibri" panose="020F0502020204030204" pitchFamily="34" charset="0"/>
              </a:rPr>
              <a:t>technology</a:t>
            </a:r>
            <a:r>
              <a:rPr lang="en-GB" altLang="en-US" sz="2400" smtClean="0">
                <a:cs typeface="Calibri" panose="020F0502020204030204" pitchFamily="34" charset="0"/>
              </a:rPr>
              <a:t> have eroded the pricing power of both producers and labour and have made the </a:t>
            </a:r>
            <a:r>
              <a:rPr lang="en-GB" altLang="en-US" sz="2400" u="sng" smtClean="0">
                <a:cs typeface="Calibri" panose="020F0502020204030204" pitchFamily="34" charset="0"/>
              </a:rPr>
              <a:t>wage-price spirals </a:t>
            </a:r>
            <a:r>
              <a:rPr lang="en-GB" altLang="en-US" sz="2400" smtClean="0">
                <a:cs typeface="Calibri" panose="020F0502020204030204" pitchFamily="34" charset="0"/>
              </a:rPr>
              <a:t>of the past much less likely.</a:t>
            </a:r>
            <a:endParaRPr lang="en-US" altLang="en-US" sz="2400" smtClean="0">
              <a:cs typeface="Calibri" panose="020F0502020204030204" pitchFamily="34" charset="0"/>
            </a:endParaRPr>
          </a:p>
        </p:txBody>
      </p:sp>
      <p:sp>
        <p:nvSpPr>
          <p:cNvPr id="30724" name="Slide Number Placeholder 4"/>
          <p:cNvSpPr>
            <a:spLocks noGrp="1"/>
          </p:cNvSpPr>
          <p:nvPr>
            <p:ph type="sldNum" sz="quarter" idx="12"/>
          </p:nvPr>
        </p:nvSpPr>
        <p:spPr bwMode="auto">
          <a:xfrm>
            <a:off x="990600" y="6400800"/>
            <a:ext cx="19050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nSpc>
                <a:spcPct val="100000"/>
              </a:lnSpc>
              <a:spcBef>
                <a:spcPct val="0"/>
              </a:spcBef>
              <a:buFontTx/>
              <a:buNone/>
            </a:pPr>
            <a:fld id="{672AEFF4-2B8D-4137-BF74-BA04F5AC8791}" type="slidenum">
              <a:rPr lang="en-US" altLang="en-US" sz="1000" smtClean="0">
                <a:solidFill>
                  <a:schemeClr val="tx2"/>
                </a:solidFill>
              </a:rPr>
              <a:pPr>
                <a:lnSpc>
                  <a:spcPct val="100000"/>
                </a:lnSpc>
                <a:spcBef>
                  <a:spcPct val="0"/>
                </a:spcBef>
                <a:buFontTx/>
                <a:buNone/>
              </a:pPr>
              <a:t>17</a:t>
            </a:fld>
            <a:endParaRPr lang="en-US" altLang="en-US" sz="1000" smtClean="0">
              <a:solidFill>
                <a:schemeClr val="tx2"/>
              </a:solidFill>
            </a:endParaRPr>
          </a:p>
        </p:txBody>
      </p:sp>
      <p:sp>
        <p:nvSpPr>
          <p:cNvPr id="30725" name="TextBox 5"/>
          <p:cNvSpPr txBox="1">
            <a:spLocks noChangeArrowheads="1"/>
          </p:cNvSpPr>
          <p:nvPr/>
        </p:nvSpPr>
        <p:spPr bwMode="auto">
          <a:xfrm>
            <a:off x="4743450" y="5875338"/>
            <a:ext cx="27273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nSpc>
                <a:spcPct val="100000"/>
              </a:lnSpc>
              <a:spcBef>
                <a:spcPct val="0"/>
              </a:spcBef>
              <a:buFontTx/>
              <a:buNone/>
            </a:pPr>
            <a:r>
              <a:rPr lang="en-US" altLang="en-US" sz="1200">
                <a:latin typeface="Arial" panose="020B0604020202020204" pitchFamily="34" charset="0"/>
                <a:cs typeface="Arial" panose="020B0604020202020204" pitchFamily="34" charset="0"/>
              </a:rPr>
              <a:t>Source: BIS Annual Report (2015-16)</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109663"/>
          </a:xfrm>
        </p:spPr>
        <p:txBody>
          <a:bodyPr rtlCol="0">
            <a:normAutofit/>
          </a:bodyPr>
          <a:lstStyle/>
          <a:p>
            <a:pPr eaLnBrk="1" fontAlgn="auto" hangingPunct="1">
              <a:spcAft>
                <a:spcPts val="0"/>
              </a:spcAft>
              <a:defRPr/>
            </a:pPr>
            <a:r>
              <a:rPr lang="en-US" sz="3200" b="1" dirty="0" smtClean="0">
                <a:latin typeface="+mn-lt"/>
              </a:rPr>
              <a:t>What does this do to worker anxiety?</a:t>
            </a:r>
            <a:endParaRPr lang="en-GB" sz="3200" b="1" dirty="0" smtClean="0">
              <a:latin typeface="+mn-lt"/>
            </a:endParaRPr>
          </a:p>
        </p:txBody>
      </p:sp>
      <p:sp>
        <p:nvSpPr>
          <p:cNvPr id="4" name="Slide Number Placeholder 3"/>
          <p:cNvSpPr>
            <a:spLocks noGrp="1"/>
          </p:cNvSpPr>
          <p:nvPr>
            <p:ph type="sldNum" sz="quarter" idx="12"/>
          </p:nvPr>
        </p:nvSpPr>
        <p:spPr/>
        <p:txBody>
          <a:bodyPr/>
          <a:lstStyle/>
          <a:p>
            <a:pPr>
              <a:defRPr/>
            </a:pPr>
            <a:fld id="{73FA1409-0390-4C86-AE6A-1E03B9B0B762}" type="slidenum">
              <a:rPr lang="en-US" altLang="en-US"/>
              <a:pPr>
                <a:defRPr/>
              </a:pPr>
              <a:t>18</a:t>
            </a:fld>
            <a:endParaRPr lang="en-US" altLang="en-US"/>
          </a:p>
        </p:txBody>
      </p:sp>
      <p:pic>
        <p:nvPicPr>
          <p:cNvPr id="31748" name="Picture 4" descr="Column chart of Number of robots in use by type ('000) showing Use of robots is forecast to rise rapidl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6675" y="1754188"/>
            <a:ext cx="6388100" cy="414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1914525" y="6076950"/>
            <a:ext cx="5632450" cy="461963"/>
          </a:xfrm>
          <a:prstGeom prst="rect">
            <a:avLst/>
          </a:prstGeom>
          <a:noFill/>
        </p:spPr>
        <p:txBody>
          <a:bodyPr wrap="none">
            <a:spAutoFit/>
          </a:bodyPr>
          <a:lstStyle/>
          <a:p>
            <a:pPr>
              <a:defRPr/>
            </a:pPr>
            <a:r>
              <a:rPr lang="en-US" sz="1200" dirty="0">
                <a:latin typeface="+mn-lt"/>
              </a:rPr>
              <a:t>Source: ‘Pandemic boosts automation and robotics’, Financial Times, 20</a:t>
            </a:r>
            <a:r>
              <a:rPr lang="en-US" sz="1200" baseline="30000" dirty="0">
                <a:latin typeface="+mn-lt"/>
              </a:rPr>
              <a:t>th</a:t>
            </a:r>
            <a:r>
              <a:rPr lang="en-US" sz="1200" dirty="0">
                <a:latin typeface="+mn-lt"/>
              </a:rPr>
              <a:t> October 2020</a:t>
            </a:r>
            <a:br>
              <a:rPr lang="en-US" sz="1200" dirty="0">
                <a:latin typeface="+mn-lt"/>
              </a:rPr>
            </a:br>
            <a:r>
              <a:rPr lang="en-US" sz="1200" dirty="0">
                <a:latin typeface="+mn-lt"/>
              </a:rPr>
              <a:t>(https://www.ft.com/content/358f6454-e9fd-47f3-a4b7-5f844668817f)</a:t>
            </a:r>
            <a:endParaRPr lang="en-GB" sz="1200" dirty="0">
              <a:latin typeface="+mn-lt"/>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109663"/>
          </a:xfrm>
        </p:spPr>
        <p:txBody>
          <a:bodyPr rtlCol="0">
            <a:normAutofit/>
          </a:bodyPr>
          <a:lstStyle/>
          <a:p>
            <a:pPr eaLnBrk="1" fontAlgn="auto" hangingPunct="1">
              <a:spcAft>
                <a:spcPts val="0"/>
              </a:spcAft>
              <a:defRPr/>
            </a:pPr>
            <a:r>
              <a:rPr lang="en-US" sz="3200" b="1" dirty="0" smtClean="0">
                <a:latin typeface="+mn-lt"/>
              </a:rPr>
              <a:t>Inflation will have to wait</a:t>
            </a:r>
            <a:endParaRPr lang="en-GB" sz="3200" b="1" dirty="0" smtClean="0">
              <a:latin typeface="+mn-lt"/>
            </a:endParaRPr>
          </a:p>
        </p:txBody>
      </p:sp>
      <p:sp>
        <p:nvSpPr>
          <p:cNvPr id="4" name="Slide Number Placeholder 3"/>
          <p:cNvSpPr>
            <a:spLocks noGrp="1"/>
          </p:cNvSpPr>
          <p:nvPr>
            <p:ph type="sldNum" sz="quarter" idx="12"/>
          </p:nvPr>
        </p:nvSpPr>
        <p:spPr/>
        <p:txBody>
          <a:bodyPr/>
          <a:lstStyle/>
          <a:p>
            <a:pPr>
              <a:defRPr/>
            </a:pPr>
            <a:fld id="{E0C59033-D375-4460-9759-4F5184BC1A92}" type="slidenum">
              <a:rPr lang="en-US" altLang="en-US"/>
              <a:pPr>
                <a:defRPr/>
              </a:pPr>
              <a:t>19</a:t>
            </a:fld>
            <a:endParaRPr lang="en-US" altLang="en-US"/>
          </a:p>
        </p:txBody>
      </p:sp>
      <p:pic>
        <p:nvPicPr>
          <p:cNvPr id="32772" name="Picture 2" descr="Column chart of McKinsey global survey of executives, July 2020 showing The pandemic has accelerated the digitalisation of businesses"/>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395413" y="1727200"/>
            <a:ext cx="6080125" cy="4229100"/>
          </a:xfrm>
          <a:noFill/>
        </p:spPr>
      </p:pic>
      <p:sp>
        <p:nvSpPr>
          <p:cNvPr id="6" name="TextBox 5"/>
          <p:cNvSpPr txBox="1"/>
          <p:nvPr/>
        </p:nvSpPr>
        <p:spPr>
          <a:xfrm>
            <a:off x="1914525" y="6076950"/>
            <a:ext cx="5632450" cy="461963"/>
          </a:xfrm>
          <a:prstGeom prst="rect">
            <a:avLst/>
          </a:prstGeom>
          <a:noFill/>
        </p:spPr>
        <p:txBody>
          <a:bodyPr wrap="none">
            <a:spAutoFit/>
          </a:bodyPr>
          <a:lstStyle/>
          <a:p>
            <a:pPr>
              <a:defRPr/>
            </a:pPr>
            <a:r>
              <a:rPr lang="en-US" sz="1200" dirty="0">
                <a:latin typeface="+mn-lt"/>
              </a:rPr>
              <a:t>Source: ‘Pandemic boosts automation and robotics’, Financial Times, 20</a:t>
            </a:r>
            <a:r>
              <a:rPr lang="en-US" sz="1200" baseline="30000" dirty="0">
                <a:latin typeface="+mn-lt"/>
              </a:rPr>
              <a:t>th</a:t>
            </a:r>
            <a:r>
              <a:rPr lang="en-US" sz="1200" dirty="0">
                <a:latin typeface="+mn-lt"/>
              </a:rPr>
              <a:t> October 2020</a:t>
            </a:r>
            <a:br>
              <a:rPr lang="en-US" sz="1200" dirty="0">
                <a:latin typeface="+mn-lt"/>
              </a:rPr>
            </a:br>
            <a:r>
              <a:rPr lang="en-US" sz="1200" dirty="0">
                <a:latin typeface="+mn-lt"/>
              </a:rPr>
              <a:t>(https://www.ft.com/content/358f6454-e9fd-47f3-a4b7-5f844668817f)</a:t>
            </a:r>
            <a:endParaRPr lang="en-GB" sz="1200" dirty="0">
              <a:latin typeface="+mn-lt"/>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solidFill>
            <a:schemeClr val="bg1">
              <a:alpha val="72156"/>
            </a:schemeClr>
          </a:solidFill>
        </p:spPr>
        <p:txBody>
          <a:bodyPr/>
          <a:lstStyle/>
          <a:p>
            <a:pPr eaLnBrk="1" hangingPunct="1"/>
            <a:r>
              <a:rPr lang="en-US" altLang="en-US" smtClean="0"/>
              <a:t>Introduction</a:t>
            </a:r>
          </a:p>
        </p:txBody>
      </p:sp>
      <p:sp>
        <p:nvSpPr>
          <p:cNvPr id="10243" name="Rectangle 3"/>
          <p:cNvSpPr>
            <a:spLocks noGrp="1" noChangeArrowheads="1"/>
          </p:cNvSpPr>
          <p:nvPr>
            <p:ph idx="1"/>
          </p:nvPr>
        </p:nvSpPr>
        <p:spPr>
          <a:solidFill>
            <a:schemeClr val="bg1">
              <a:alpha val="78038"/>
            </a:schemeClr>
          </a:solidFill>
        </p:spPr>
        <p:txBody>
          <a:bodyPr/>
          <a:lstStyle/>
          <a:p>
            <a:pPr eaLnBrk="1" hangingPunct="1"/>
            <a:r>
              <a:rPr lang="en-US" altLang="en-US" sz="2200" smtClean="0"/>
              <a:t>Costs of extremely high inflation easy to see</a:t>
            </a:r>
          </a:p>
          <a:p>
            <a:pPr lvl="1" eaLnBrk="1" hangingPunct="1"/>
            <a:r>
              <a:rPr lang="en-US" altLang="en-US" sz="1900" smtClean="0"/>
              <a:t>If prices rise rapidly enough, money stops being a useful medium of exchange</a:t>
            </a:r>
          </a:p>
          <a:p>
            <a:pPr eaLnBrk="1" hangingPunct="1"/>
            <a:r>
              <a:rPr lang="en-US" altLang="en-US" sz="2200" smtClean="0"/>
              <a:t>Costs of low, expected inflation are difficult to see</a:t>
            </a:r>
          </a:p>
          <a:p>
            <a:pPr lvl="1" eaLnBrk="1" hangingPunct="1"/>
            <a:r>
              <a:rPr lang="en-US" altLang="en-US" sz="1900" smtClean="0"/>
              <a:t>Regardless, public has a distaste for it </a:t>
            </a:r>
            <a:r>
              <a:rPr lang="en-US" altLang="en-US" sz="1900" smtClean="0">
                <a:sym typeface="Wingdings" panose="05000000000000000000" pitchFamily="2" charset="2"/>
              </a:rPr>
              <a:t> becomes a policy issue</a:t>
            </a:r>
            <a:endParaRPr lang="en-US" altLang="en-US" sz="1900" smtClean="0"/>
          </a:p>
          <a:p>
            <a:pPr eaLnBrk="1" hangingPunct="1"/>
            <a:r>
              <a:rPr lang="en-US" altLang="en-US" sz="2200" smtClean="0"/>
              <a:t>Unexpected inflation has distributional cost (debtors vs. creditors)</a:t>
            </a:r>
          </a:p>
        </p:txBody>
      </p:sp>
      <p:sp>
        <p:nvSpPr>
          <p:cNvPr id="10244"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nSpc>
                <a:spcPct val="100000"/>
              </a:lnSpc>
              <a:spcBef>
                <a:spcPct val="0"/>
              </a:spcBef>
              <a:buFontTx/>
              <a:buNone/>
            </a:pPr>
            <a:r>
              <a:rPr lang="en-US" altLang="en-US" sz="900" smtClean="0">
                <a:solidFill>
                  <a:srgbClr val="3477B2"/>
                </a:solidFill>
              </a:rPr>
              <a:t>8-</a:t>
            </a:r>
            <a:fld id="{37CE3AD4-75E4-4BE6-9A40-89B968D0AAE3}" type="slidenum">
              <a:rPr lang="en-US" altLang="en-US" sz="900" smtClean="0">
                <a:solidFill>
                  <a:srgbClr val="3477B2"/>
                </a:solidFill>
              </a:rPr>
              <a:pPr>
                <a:lnSpc>
                  <a:spcPct val="100000"/>
                </a:lnSpc>
                <a:spcBef>
                  <a:spcPct val="0"/>
                </a:spcBef>
                <a:buFontTx/>
                <a:buNone/>
              </a:pPr>
              <a:t>2</a:t>
            </a:fld>
            <a:endParaRPr lang="en-US" altLang="en-US" sz="900" smtClean="0">
              <a:solidFill>
                <a:srgbClr val="3477B2"/>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solidFill>
            <a:schemeClr val="bg1">
              <a:alpha val="72156"/>
            </a:schemeClr>
          </a:solidFill>
        </p:spPr>
        <p:txBody>
          <a:bodyPr/>
          <a:lstStyle/>
          <a:p>
            <a:pPr eaLnBrk="1" hangingPunct="1"/>
            <a:r>
              <a:rPr lang="en-US" altLang="en-US" smtClean="0"/>
              <a:t>The Costs of Inflation</a:t>
            </a:r>
          </a:p>
        </p:txBody>
      </p:sp>
      <p:sp>
        <p:nvSpPr>
          <p:cNvPr id="26627" name="Rectangle 3"/>
          <p:cNvSpPr>
            <a:spLocks noGrp="1" noChangeArrowheads="1"/>
          </p:cNvSpPr>
          <p:nvPr>
            <p:ph idx="1"/>
          </p:nvPr>
        </p:nvSpPr>
        <p:spPr/>
        <p:txBody>
          <a:bodyPr rtlCol="0">
            <a:normAutofit/>
          </a:bodyPr>
          <a:lstStyle/>
          <a:p>
            <a:pPr eaLnBrk="1" fontAlgn="auto" hangingPunct="1">
              <a:spcAft>
                <a:spcPts val="0"/>
              </a:spcAft>
              <a:defRPr/>
            </a:pPr>
            <a:r>
              <a:rPr lang="en-US" sz="2000" u="sng" dirty="0" smtClean="0"/>
              <a:t>Perfectly anticipated inflation</a:t>
            </a:r>
            <a:r>
              <a:rPr lang="en-US" sz="2000" dirty="0" smtClean="0"/>
              <a:t>: Suppose an economy has been experiencing inflation of 5% and the anticipated rate of inflation is also 5%, then all contracts will build in the expected 5% inflation</a:t>
            </a:r>
          </a:p>
          <a:p>
            <a:pPr lvl="1" eaLnBrk="1" fontAlgn="auto" hangingPunct="1">
              <a:spcAft>
                <a:spcPts val="0"/>
              </a:spcAft>
              <a:defRPr/>
            </a:pPr>
            <a:r>
              <a:rPr lang="en-US" dirty="0" smtClean="0"/>
              <a:t>Nominal interest rates account for the inflation</a:t>
            </a:r>
          </a:p>
          <a:p>
            <a:pPr lvl="1" eaLnBrk="1" fontAlgn="auto" hangingPunct="1">
              <a:spcAft>
                <a:spcPts val="0"/>
              </a:spcAft>
              <a:defRPr/>
            </a:pPr>
            <a:r>
              <a:rPr lang="en-US" dirty="0" smtClean="0"/>
              <a:t>Long term labor contracts account for the inflation</a:t>
            </a:r>
          </a:p>
          <a:p>
            <a:pPr lvl="1" eaLnBrk="1" fontAlgn="auto" hangingPunct="1">
              <a:spcAft>
                <a:spcPts val="0"/>
              </a:spcAft>
              <a:defRPr/>
            </a:pPr>
            <a:r>
              <a:rPr lang="en-US" dirty="0" smtClean="0"/>
              <a:t>Tax brackets are typically adjusted to account for the inflation</a:t>
            </a:r>
            <a:endParaRPr lang="en-US" sz="2000" dirty="0" smtClean="0">
              <a:sym typeface="Symbol" panose="05050102010706020507" pitchFamily="18" charset="2"/>
            </a:endParaRPr>
          </a:p>
          <a:p>
            <a:pPr marL="0" indent="0" eaLnBrk="1" fontAlgn="auto" hangingPunct="1">
              <a:spcAft>
                <a:spcPts val="0"/>
              </a:spcAft>
              <a:buFontTx/>
              <a:buNone/>
              <a:defRPr/>
            </a:pPr>
            <a:r>
              <a:rPr lang="en-US" sz="2000" dirty="0" smtClean="0">
                <a:sym typeface="Wingdings" panose="05000000000000000000" pitchFamily="2" charset="2"/>
              </a:rPr>
              <a:t> </a:t>
            </a:r>
            <a:r>
              <a:rPr lang="en-US" sz="2000" dirty="0" smtClean="0">
                <a:sym typeface="Symbol" panose="05050102010706020507" pitchFamily="18" charset="2"/>
              </a:rPr>
              <a:t>Inflation has no real costs, except for two qualifications:</a:t>
            </a:r>
          </a:p>
          <a:p>
            <a:pPr lvl="1" eaLnBrk="1" fontAlgn="auto" hangingPunct="1">
              <a:spcAft>
                <a:spcPts val="0"/>
              </a:spcAft>
              <a:defRPr/>
            </a:pPr>
            <a:r>
              <a:rPr lang="en-US" dirty="0" smtClean="0"/>
              <a:t>The costs of holding currency rise along with the rate of inflation, and the demand for currency decreases</a:t>
            </a:r>
          </a:p>
          <a:p>
            <a:pPr lvl="1" eaLnBrk="1" fontAlgn="auto" hangingPunct="1">
              <a:spcAft>
                <a:spcPts val="0"/>
              </a:spcAft>
              <a:defRPr/>
            </a:pPr>
            <a:r>
              <a:rPr lang="en-US" dirty="0" smtClean="0"/>
              <a:t>Menu costs of inflation</a:t>
            </a:r>
          </a:p>
        </p:txBody>
      </p:sp>
      <p:sp>
        <p:nvSpPr>
          <p:cNvPr id="12292"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nSpc>
                <a:spcPct val="100000"/>
              </a:lnSpc>
              <a:spcBef>
                <a:spcPct val="0"/>
              </a:spcBef>
              <a:buFontTx/>
              <a:buNone/>
            </a:pPr>
            <a:r>
              <a:rPr lang="en-US" altLang="en-US" sz="900" smtClean="0">
                <a:solidFill>
                  <a:srgbClr val="3477B2"/>
                </a:solidFill>
              </a:rPr>
              <a:t>8-</a:t>
            </a:r>
            <a:fld id="{1C69DCFA-A3DF-4AE6-89CF-B8402F1A5EFF}" type="slidenum">
              <a:rPr lang="en-US" altLang="en-US" sz="900" smtClean="0">
                <a:solidFill>
                  <a:srgbClr val="3477B2"/>
                </a:solidFill>
              </a:rPr>
              <a:pPr>
                <a:lnSpc>
                  <a:spcPct val="100000"/>
                </a:lnSpc>
                <a:spcBef>
                  <a:spcPct val="0"/>
                </a:spcBef>
                <a:buFontTx/>
                <a:buNone/>
              </a:pPr>
              <a:t>3</a:t>
            </a:fld>
            <a:endParaRPr lang="en-US" altLang="en-US" sz="900" smtClean="0">
              <a:solidFill>
                <a:srgbClr val="3477B2"/>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solidFill>
            <a:schemeClr val="bg1">
              <a:alpha val="72156"/>
            </a:schemeClr>
          </a:solidFill>
        </p:spPr>
        <p:txBody>
          <a:bodyPr/>
          <a:lstStyle/>
          <a:p>
            <a:pPr eaLnBrk="1" hangingPunct="1"/>
            <a:r>
              <a:rPr lang="en-US" altLang="en-US" smtClean="0"/>
              <a:t>The Costs of Inflation</a:t>
            </a:r>
          </a:p>
        </p:txBody>
      </p:sp>
      <p:sp>
        <p:nvSpPr>
          <p:cNvPr id="14339" name="Rectangle 3"/>
          <p:cNvSpPr>
            <a:spLocks noGrp="1" noChangeArrowheads="1"/>
          </p:cNvSpPr>
          <p:nvPr>
            <p:ph idx="1"/>
          </p:nvPr>
        </p:nvSpPr>
        <p:spPr>
          <a:solidFill>
            <a:schemeClr val="bg1">
              <a:alpha val="78038"/>
            </a:schemeClr>
          </a:solidFill>
        </p:spPr>
        <p:txBody>
          <a:bodyPr/>
          <a:lstStyle/>
          <a:p>
            <a:pPr eaLnBrk="1" hangingPunct="1"/>
            <a:r>
              <a:rPr lang="en-US" altLang="en-US" sz="2000" u="sng" smtClean="0"/>
              <a:t>Imperfectly anticipated inflation</a:t>
            </a:r>
            <a:r>
              <a:rPr lang="en-US" altLang="en-US" sz="2000" smtClean="0"/>
              <a:t>: full adjustment to inflation does not describe economies in the real world </a:t>
            </a:r>
            <a:r>
              <a:rPr lang="en-US" altLang="en-US" sz="2000" smtClean="0">
                <a:sym typeface="Symbol" panose="05050102010706020507" pitchFamily="18" charset="2"/>
              </a:rPr>
              <a:t> imperfectly anticipated</a:t>
            </a:r>
          </a:p>
          <a:p>
            <a:pPr eaLnBrk="1" hangingPunct="1"/>
            <a:r>
              <a:rPr lang="en-US" altLang="en-US" sz="2000" smtClean="0">
                <a:sym typeface="Symbol" panose="05050102010706020507" pitchFamily="18" charset="2"/>
              </a:rPr>
              <a:t>Most contracts are written in nominal terms</a:t>
            </a:r>
          </a:p>
          <a:p>
            <a:pPr lvl="1" eaLnBrk="1" hangingPunct="1"/>
            <a:r>
              <a:rPr lang="en-US" altLang="en-US" smtClean="0"/>
              <a:t>If inflation is unexpectedly high, debtors repay loans in cheaper dollars</a:t>
            </a:r>
          </a:p>
          <a:p>
            <a:pPr lvl="1" eaLnBrk="1" hangingPunct="1"/>
            <a:r>
              <a:rPr lang="en-US" altLang="en-US" smtClean="0"/>
              <a:t>If inflation in unexpectedly low, debtors repay loans in more valuable dollars (take a loss)</a:t>
            </a:r>
            <a:endParaRPr lang="en-US" altLang="en-US" sz="1600" smtClean="0">
              <a:sym typeface="Symbol" panose="05050102010706020507" pitchFamily="18" charset="2"/>
            </a:endParaRPr>
          </a:p>
          <a:p>
            <a:pPr lvl="2" eaLnBrk="1" hangingPunct="1">
              <a:buFont typeface="Symbol" panose="05050102010706020507" pitchFamily="18" charset="2"/>
              <a:buChar char="®"/>
            </a:pPr>
            <a:r>
              <a:rPr lang="en-US" altLang="en-US" sz="1600" smtClean="0">
                <a:sym typeface="Symbol" panose="05050102010706020507" pitchFamily="18" charset="2"/>
              </a:rPr>
              <a:t>The possibility of unexpected inflation introduces an element of risk, which might prevent some from making some exchanges they otherwise would undertake</a:t>
            </a:r>
          </a:p>
          <a:p>
            <a:pPr lvl="2" eaLnBrk="1" hangingPunct="1">
              <a:buFont typeface="Symbol" panose="05050102010706020507" pitchFamily="18" charset="2"/>
              <a:buChar char="®"/>
            </a:pPr>
            <a:r>
              <a:rPr lang="en-US" altLang="en-US" sz="1600" smtClean="0"/>
              <a:t>Unanticipated inflation redistributes wealth and income</a:t>
            </a:r>
          </a:p>
        </p:txBody>
      </p:sp>
      <p:sp>
        <p:nvSpPr>
          <p:cNvPr id="14340"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nSpc>
                <a:spcPct val="100000"/>
              </a:lnSpc>
              <a:spcBef>
                <a:spcPct val="0"/>
              </a:spcBef>
              <a:buFontTx/>
              <a:buNone/>
            </a:pPr>
            <a:r>
              <a:rPr lang="en-US" altLang="en-US" sz="900" smtClean="0">
                <a:solidFill>
                  <a:srgbClr val="3477B2"/>
                </a:solidFill>
              </a:rPr>
              <a:t>8-</a:t>
            </a:r>
            <a:fld id="{0686BD7D-2EC1-4DF8-B1BC-B2E55E2DCD28}" type="slidenum">
              <a:rPr lang="en-US" altLang="en-US" sz="900" smtClean="0">
                <a:solidFill>
                  <a:srgbClr val="3477B2"/>
                </a:solidFill>
              </a:rPr>
              <a:pPr>
                <a:lnSpc>
                  <a:spcPct val="100000"/>
                </a:lnSpc>
                <a:spcBef>
                  <a:spcPct val="0"/>
                </a:spcBef>
                <a:buFontTx/>
                <a:buNone/>
              </a:pPr>
              <a:t>4</a:t>
            </a:fld>
            <a:endParaRPr lang="en-US" altLang="en-US" sz="900" smtClean="0">
              <a:solidFill>
                <a:srgbClr val="3477B2"/>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solidFill>
            <a:schemeClr val="bg1">
              <a:alpha val="72156"/>
            </a:schemeClr>
          </a:solidFill>
        </p:spPr>
        <p:txBody>
          <a:bodyPr/>
          <a:lstStyle/>
          <a:p>
            <a:pPr eaLnBrk="1" hangingPunct="1"/>
            <a:r>
              <a:rPr lang="en-US" altLang="en-US" smtClean="0"/>
              <a:t>The Costs of Inflation</a:t>
            </a:r>
          </a:p>
        </p:txBody>
      </p:sp>
      <p:sp>
        <p:nvSpPr>
          <p:cNvPr id="27651" name="Rectangle 3"/>
          <p:cNvSpPr>
            <a:spLocks noGrp="1" noChangeArrowheads="1"/>
          </p:cNvSpPr>
          <p:nvPr>
            <p:ph idx="1"/>
          </p:nvPr>
        </p:nvSpPr>
        <p:spPr/>
        <p:txBody>
          <a:bodyPr rtlCol="0">
            <a:normAutofit/>
          </a:bodyPr>
          <a:lstStyle/>
          <a:p>
            <a:pPr eaLnBrk="1" fontAlgn="auto" hangingPunct="1">
              <a:spcAft>
                <a:spcPts val="0"/>
              </a:spcAft>
              <a:defRPr/>
            </a:pPr>
            <a:r>
              <a:rPr lang="en-US" sz="2000" dirty="0" smtClean="0">
                <a:sym typeface="Symbol" panose="05050102010706020507" pitchFamily="18" charset="2"/>
              </a:rPr>
              <a:t>Redistribution effect operates with respect to all assets fixed in nominal terms</a:t>
            </a:r>
          </a:p>
          <a:p>
            <a:pPr lvl="1" eaLnBrk="1" fontAlgn="auto" hangingPunct="1">
              <a:spcAft>
                <a:spcPts val="0"/>
              </a:spcAft>
              <a:defRPr/>
            </a:pPr>
            <a:r>
              <a:rPr lang="en-US" dirty="0" smtClean="0">
                <a:sym typeface="Symbol" panose="05050102010706020507" pitchFamily="18" charset="2"/>
              </a:rPr>
              <a:t>Money, bonds, savings accounts, insurance contracts, some pensions</a:t>
            </a:r>
          </a:p>
          <a:p>
            <a:pPr lvl="1" eaLnBrk="1" fontAlgn="auto" hangingPunct="1">
              <a:spcAft>
                <a:spcPts val="0"/>
              </a:spcAft>
              <a:defRPr/>
            </a:pPr>
            <a:r>
              <a:rPr lang="en-US" dirty="0" smtClean="0">
                <a:sym typeface="Symbol" panose="05050102010706020507" pitchFamily="18" charset="2"/>
              </a:rPr>
              <a:t>Realized real interest rates are lower than nominal interest rates if inflation </a:t>
            </a:r>
          </a:p>
          <a:p>
            <a:pPr eaLnBrk="1" fontAlgn="auto" hangingPunct="1">
              <a:spcAft>
                <a:spcPts val="0"/>
              </a:spcAft>
              <a:defRPr/>
            </a:pPr>
            <a:endParaRPr lang="en-US" sz="2000" dirty="0">
              <a:sym typeface="Symbol" panose="05050102010706020507" pitchFamily="18" charset="2"/>
            </a:endParaRPr>
          </a:p>
          <a:p>
            <a:pPr eaLnBrk="1" fontAlgn="auto" hangingPunct="1">
              <a:spcAft>
                <a:spcPts val="0"/>
              </a:spcAft>
              <a:defRPr/>
            </a:pPr>
            <a:endParaRPr lang="en-US" sz="2000" dirty="0" smtClean="0">
              <a:sym typeface="Symbol" panose="05050102010706020507" pitchFamily="18" charset="2"/>
            </a:endParaRPr>
          </a:p>
          <a:p>
            <a:pPr eaLnBrk="1" fontAlgn="auto" hangingPunct="1">
              <a:spcAft>
                <a:spcPts val="0"/>
              </a:spcAft>
              <a:defRPr/>
            </a:pPr>
            <a:endParaRPr lang="en-US" sz="2000" dirty="0">
              <a:sym typeface="Symbol" panose="05050102010706020507" pitchFamily="18" charset="2"/>
            </a:endParaRPr>
          </a:p>
          <a:p>
            <a:pPr marL="0" indent="0" algn="ctr" eaLnBrk="1" fontAlgn="auto" hangingPunct="1">
              <a:spcAft>
                <a:spcPts val="0"/>
              </a:spcAft>
              <a:buFontTx/>
              <a:buNone/>
              <a:defRPr/>
            </a:pPr>
            <a:endParaRPr lang="en-US" sz="2000" dirty="0" smtClean="0">
              <a:sym typeface="Symbol" panose="05050102010706020507" pitchFamily="18" charset="2"/>
            </a:endParaRPr>
          </a:p>
        </p:txBody>
      </p:sp>
      <p:sp>
        <p:nvSpPr>
          <p:cNvPr id="16388"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nSpc>
                <a:spcPct val="100000"/>
              </a:lnSpc>
              <a:spcBef>
                <a:spcPct val="0"/>
              </a:spcBef>
              <a:buFontTx/>
              <a:buNone/>
            </a:pPr>
            <a:r>
              <a:rPr lang="en-US" altLang="en-US" sz="900" smtClean="0">
                <a:solidFill>
                  <a:srgbClr val="3477B2"/>
                </a:solidFill>
              </a:rPr>
              <a:t>8-</a:t>
            </a:r>
            <a:fld id="{F9351E96-0E2D-4F17-B30A-432AAB7D7C9F}" type="slidenum">
              <a:rPr lang="en-US" altLang="en-US" sz="900" smtClean="0">
                <a:solidFill>
                  <a:srgbClr val="3477B2"/>
                </a:solidFill>
              </a:rPr>
              <a:pPr>
                <a:lnSpc>
                  <a:spcPct val="100000"/>
                </a:lnSpc>
                <a:spcBef>
                  <a:spcPct val="0"/>
                </a:spcBef>
                <a:buFontTx/>
                <a:buNone/>
              </a:pPr>
              <a:t>5</a:t>
            </a:fld>
            <a:endParaRPr lang="en-US" altLang="en-US" sz="900" smtClean="0">
              <a:solidFill>
                <a:srgbClr val="3477B2"/>
              </a:solidFill>
            </a:endParaRPr>
          </a:p>
        </p:txBody>
      </p:sp>
      <p:pic>
        <p:nvPicPr>
          <p:cNvPr id="1638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38275" y="3889375"/>
            <a:ext cx="6267450" cy="1704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4"/>
          <p:cNvSpPr>
            <a:spLocks noGrp="1"/>
          </p:cNvSpPr>
          <p:nvPr>
            <p:ph type="ctrTitle"/>
          </p:nvPr>
        </p:nvSpPr>
        <p:spPr/>
        <p:txBody>
          <a:bodyPr/>
          <a:lstStyle/>
          <a:p>
            <a:pPr algn="l" eaLnBrk="1" hangingPunct="1"/>
            <a:r>
              <a:rPr lang="en-GB" altLang="en-US" sz="4000" b="1" smtClean="0">
                <a:latin typeface="Calibri" panose="020F0502020204030204" pitchFamily="34" charset="0"/>
              </a:rPr>
              <a:t>Why did inflation decline from the 1980s?</a:t>
            </a:r>
          </a:p>
        </p:txBody>
      </p:sp>
      <p:sp>
        <p:nvSpPr>
          <p:cNvPr id="18435" name="Subtitle 1"/>
          <p:cNvSpPr>
            <a:spLocks noGrp="1"/>
          </p:cNvSpPr>
          <p:nvPr>
            <p:ph type="subTitle" idx="1"/>
          </p:nvPr>
        </p:nvSpPr>
        <p:spPr/>
        <p:txBody>
          <a:bodyPr/>
          <a:lstStyle/>
          <a:p>
            <a:pPr eaLnBrk="1" hangingPunct="1"/>
            <a:r>
              <a:rPr lang="en-US" altLang="en-US" smtClean="0">
                <a:solidFill>
                  <a:srgbClr val="FF0000"/>
                </a:solidFill>
              </a:rPr>
              <a:t>Was the success of inflation targeting due to monetary policy?</a:t>
            </a:r>
            <a:endParaRPr lang="en-SG" altLang="en-US" smtClean="0">
              <a:solidFill>
                <a:srgbClr val="FF0000"/>
              </a:solidFill>
            </a:endParaRPr>
          </a:p>
        </p:txBody>
      </p:sp>
      <p:sp>
        <p:nvSpPr>
          <p:cNvPr id="18436" name="Slide Number Placeholder 3"/>
          <p:cNvSpPr>
            <a:spLocks noGrp="1"/>
          </p:cNvSpPr>
          <p:nvPr>
            <p:ph type="sldNum" sz="quarter" idx="12"/>
          </p:nvPr>
        </p:nvSpPr>
        <p:spPr bwMode="auto">
          <a:xfrm>
            <a:off x="8153400" y="6553200"/>
            <a:ext cx="990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nSpc>
                <a:spcPct val="100000"/>
              </a:lnSpc>
              <a:spcBef>
                <a:spcPct val="0"/>
              </a:spcBef>
              <a:buFontTx/>
              <a:buNone/>
            </a:pPr>
            <a:fld id="{4121E8BA-EE7D-4D3B-A504-C4FBF19D943A}" type="slidenum">
              <a:rPr lang="en-US" altLang="en-US" sz="1200" smtClean="0">
                <a:solidFill>
                  <a:srgbClr val="898989"/>
                </a:solidFill>
                <a:latin typeface="Arial" panose="020B0604020202020204" pitchFamily="34" charset="0"/>
              </a:rPr>
              <a:pPr>
                <a:lnSpc>
                  <a:spcPct val="100000"/>
                </a:lnSpc>
                <a:spcBef>
                  <a:spcPct val="0"/>
                </a:spcBef>
                <a:buFontTx/>
                <a:buNone/>
              </a:pPr>
              <a:t>6</a:t>
            </a:fld>
            <a:endParaRPr lang="en-US" altLang="en-US" sz="1200" smtClean="0">
              <a:solidFill>
                <a:srgbClr val="898989"/>
              </a:solidFill>
              <a:latin typeface="Arial" panose="020B0604020202020204"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628650" y="365125"/>
            <a:ext cx="7886700" cy="985838"/>
          </a:xfrm>
          <a:solidFill>
            <a:schemeClr val="bg1">
              <a:alpha val="72156"/>
            </a:schemeClr>
          </a:solidFill>
        </p:spPr>
        <p:txBody>
          <a:bodyPr/>
          <a:lstStyle/>
          <a:p>
            <a:pPr eaLnBrk="1" hangingPunct="1"/>
            <a:r>
              <a:rPr lang="en-GB" altLang="en-US" sz="3600" b="1" smtClean="0">
                <a:latin typeface="Calibri" panose="020F0502020204030204" pitchFamily="34" charset="0"/>
              </a:rPr>
              <a:t>Shift from labour to capital</a:t>
            </a:r>
          </a:p>
        </p:txBody>
      </p:sp>
      <p:pic>
        <p:nvPicPr>
          <p:cNvPr id="19459"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1011238" y="1746250"/>
            <a:ext cx="7073900" cy="4243388"/>
          </a:xfrm>
          <a:solidFill>
            <a:schemeClr val="bg1">
              <a:alpha val="78038"/>
            </a:schemeClr>
          </a:solidFill>
        </p:spPr>
      </p:pic>
      <p:sp>
        <p:nvSpPr>
          <p:cNvPr id="19460"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nSpc>
                <a:spcPct val="100000"/>
              </a:lnSpc>
              <a:spcBef>
                <a:spcPct val="0"/>
              </a:spcBef>
              <a:buFontTx/>
              <a:buNone/>
            </a:pPr>
            <a:fld id="{4D315F11-1AA6-4F77-B7D9-06CAD9F5D966}" type="slidenum">
              <a:rPr lang="en-US" altLang="en-US" sz="900" smtClean="0">
                <a:solidFill>
                  <a:srgbClr val="3477B2"/>
                </a:solidFill>
              </a:rPr>
              <a:pPr>
                <a:lnSpc>
                  <a:spcPct val="100000"/>
                </a:lnSpc>
                <a:spcBef>
                  <a:spcPct val="0"/>
                </a:spcBef>
                <a:buFontTx/>
                <a:buNone/>
              </a:pPr>
              <a:t>7</a:t>
            </a:fld>
            <a:endParaRPr lang="en-US" altLang="en-US" sz="900" smtClean="0">
              <a:solidFill>
                <a:srgbClr val="3477B2"/>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628650" y="365125"/>
            <a:ext cx="7886700" cy="1016000"/>
          </a:xfrm>
          <a:solidFill>
            <a:schemeClr val="bg1">
              <a:alpha val="72156"/>
            </a:schemeClr>
          </a:solidFill>
        </p:spPr>
        <p:txBody>
          <a:bodyPr/>
          <a:lstStyle/>
          <a:p>
            <a:pPr eaLnBrk="1" hangingPunct="1"/>
            <a:r>
              <a:rPr lang="en-GB" altLang="en-US" sz="3600" b="1" smtClean="0">
                <a:latin typeface="Calibri" panose="020F0502020204030204" pitchFamily="34" charset="0"/>
              </a:rPr>
              <a:t>In the United Kingdom too</a:t>
            </a:r>
          </a:p>
        </p:txBody>
      </p:sp>
      <p:pic>
        <p:nvPicPr>
          <p:cNvPr id="20483"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949325" y="1862138"/>
            <a:ext cx="6900863" cy="4013200"/>
          </a:xfrm>
          <a:solidFill>
            <a:schemeClr val="bg1">
              <a:alpha val="78038"/>
            </a:schemeClr>
          </a:solidFill>
        </p:spPr>
      </p:pic>
      <p:sp>
        <p:nvSpPr>
          <p:cNvPr id="20484"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nSpc>
                <a:spcPct val="100000"/>
              </a:lnSpc>
              <a:spcBef>
                <a:spcPct val="0"/>
              </a:spcBef>
              <a:buFontTx/>
              <a:buNone/>
            </a:pPr>
            <a:fld id="{E5534886-A80E-42CC-918C-4D3C4A6F2FBA}" type="slidenum">
              <a:rPr lang="en-US" altLang="en-US" sz="900" smtClean="0">
                <a:solidFill>
                  <a:srgbClr val="3477B2"/>
                </a:solidFill>
              </a:rPr>
              <a:pPr>
                <a:lnSpc>
                  <a:spcPct val="100000"/>
                </a:lnSpc>
                <a:spcBef>
                  <a:spcPct val="0"/>
                </a:spcBef>
                <a:buFontTx/>
                <a:buNone/>
              </a:pPr>
              <a:t>8</a:t>
            </a:fld>
            <a:endParaRPr lang="en-US" altLang="en-US" sz="900" smtClean="0">
              <a:solidFill>
                <a:srgbClr val="3477B2"/>
              </a:solidFill>
            </a:endParaRPr>
          </a:p>
        </p:txBody>
      </p:sp>
      <p:sp>
        <p:nvSpPr>
          <p:cNvPr id="20485" name="TextBox 5"/>
          <p:cNvSpPr txBox="1">
            <a:spLocks noChangeArrowheads="1"/>
          </p:cNvSpPr>
          <p:nvPr/>
        </p:nvSpPr>
        <p:spPr bwMode="auto">
          <a:xfrm>
            <a:off x="1165225" y="6051550"/>
            <a:ext cx="28908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nSpc>
                <a:spcPct val="100000"/>
              </a:lnSpc>
              <a:spcBef>
                <a:spcPct val="0"/>
              </a:spcBef>
              <a:buFontTx/>
              <a:buNone/>
            </a:pPr>
            <a:r>
              <a:rPr lang="en-GB" altLang="en-US" sz="1200">
                <a:latin typeface="Arial" panose="020B0604020202020204" pitchFamily="34" charset="0"/>
              </a:rPr>
              <a:t>UK Compensation of Employees/GDP.</a:t>
            </a:r>
          </a:p>
          <a:p>
            <a:pPr>
              <a:lnSpc>
                <a:spcPct val="100000"/>
              </a:lnSpc>
              <a:spcBef>
                <a:spcPct val="0"/>
              </a:spcBef>
              <a:buFontTx/>
              <a:buNone/>
            </a:pPr>
            <a:r>
              <a:rPr lang="en-GB" altLang="en-US" sz="1200">
                <a:latin typeface="Arial" panose="020B0604020202020204" pitchFamily="34" charset="0"/>
              </a:rPr>
              <a:t>Source: Office of National Statistics, UK</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628650" y="365125"/>
            <a:ext cx="7886700" cy="955675"/>
          </a:xfrm>
          <a:solidFill>
            <a:schemeClr val="bg1">
              <a:alpha val="72156"/>
            </a:schemeClr>
          </a:solidFill>
        </p:spPr>
        <p:txBody>
          <a:bodyPr/>
          <a:lstStyle/>
          <a:p>
            <a:pPr eaLnBrk="1" hangingPunct="1"/>
            <a:r>
              <a:rPr lang="en-GB" altLang="en-US" sz="3200" b="1" smtClean="0">
                <a:latin typeface="Calibri" panose="020F0502020204030204" pitchFamily="34" charset="0"/>
              </a:rPr>
              <a:t>Compensation costs and inflation in the UK</a:t>
            </a:r>
          </a:p>
        </p:txBody>
      </p:sp>
      <p:pic>
        <p:nvPicPr>
          <p:cNvPr id="21507"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941388" y="1763713"/>
            <a:ext cx="7050087" cy="3770312"/>
          </a:xfrm>
          <a:solidFill>
            <a:schemeClr val="bg1">
              <a:alpha val="78038"/>
            </a:schemeClr>
          </a:solidFill>
        </p:spPr>
      </p:pic>
      <p:sp>
        <p:nvSpPr>
          <p:cNvPr id="21508"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nSpc>
                <a:spcPct val="100000"/>
              </a:lnSpc>
              <a:spcBef>
                <a:spcPct val="0"/>
              </a:spcBef>
              <a:buFontTx/>
              <a:buNone/>
            </a:pPr>
            <a:fld id="{2F55ED27-749A-4C0F-8D4D-AB018ACB1ABB}" type="slidenum">
              <a:rPr lang="en-US" altLang="en-US" sz="900" smtClean="0">
                <a:solidFill>
                  <a:srgbClr val="3477B2"/>
                </a:solidFill>
              </a:rPr>
              <a:pPr>
                <a:lnSpc>
                  <a:spcPct val="100000"/>
                </a:lnSpc>
                <a:spcBef>
                  <a:spcPct val="0"/>
                </a:spcBef>
                <a:buFontTx/>
                <a:buNone/>
              </a:pPr>
              <a:t>9</a:t>
            </a:fld>
            <a:endParaRPr lang="en-US" altLang="en-US" sz="900" smtClean="0">
              <a:solidFill>
                <a:srgbClr val="3477B2"/>
              </a:solidFill>
            </a:endParaRPr>
          </a:p>
        </p:txBody>
      </p:sp>
      <p:sp>
        <p:nvSpPr>
          <p:cNvPr id="21509" name="TextBox 5"/>
          <p:cNvSpPr txBox="1">
            <a:spLocks noChangeArrowheads="1"/>
          </p:cNvSpPr>
          <p:nvPr/>
        </p:nvSpPr>
        <p:spPr bwMode="auto">
          <a:xfrm>
            <a:off x="3783013" y="5751513"/>
            <a:ext cx="39624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nSpc>
                <a:spcPct val="100000"/>
              </a:lnSpc>
              <a:spcBef>
                <a:spcPct val="0"/>
              </a:spcBef>
              <a:buFontTx/>
              <a:buNone/>
            </a:pPr>
            <a:r>
              <a:rPr lang="en-GB" altLang="en-US" sz="1000">
                <a:latin typeface="Arial" panose="020B0604020202020204" pitchFamily="34" charset="0"/>
              </a:rPr>
              <a:t>UK: Growth in Compensation Costs and Retail Price Index Inflation</a:t>
            </a:r>
          </a:p>
          <a:p>
            <a:pPr>
              <a:lnSpc>
                <a:spcPct val="100000"/>
              </a:lnSpc>
              <a:spcBef>
                <a:spcPct val="0"/>
              </a:spcBef>
              <a:buFontTx/>
              <a:buNone/>
            </a:pPr>
            <a:r>
              <a:rPr lang="en-GB" altLang="en-US" sz="1000">
                <a:latin typeface="Arial" panose="020B0604020202020204" pitchFamily="34" charset="0"/>
              </a:rPr>
              <a:t>Source: Office of National Statistics</a:t>
            </a: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4135</TotalTime>
  <Words>787</Words>
  <Application>Microsoft Office PowerPoint</Application>
  <PresentationFormat>On-screen Show (4:3)</PresentationFormat>
  <Paragraphs>94</Paragraphs>
  <Slides>19</Slides>
  <Notes>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Calibri</vt:lpstr>
      <vt:lpstr>Symbol</vt:lpstr>
      <vt:lpstr>Calibri Light</vt:lpstr>
      <vt:lpstr>Arial</vt:lpstr>
      <vt:lpstr>Wingdings</vt:lpstr>
      <vt:lpstr>Office Theme</vt:lpstr>
      <vt:lpstr>Can we create inflation whenever we want?</vt:lpstr>
      <vt:lpstr>Introduction</vt:lpstr>
      <vt:lpstr>The Costs of Inflation</vt:lpstr>
      <vt:lpstr>The Costs of Inflation</vt:lpstr>
      <vt:lpstr>The Costs of Inflation</vt:lpstr>
      <vt:lpstr>Why did inflation decline from the 1980s?</vt:lpstr>
      <vt:lpstr>Shift from labour to capital</vt:lpstr>
      <vt:lpstr>In the United Kingdom too</vt:lpstr>
      <vt:lpstr>Compensation costs and inflation in the UK</vt:lpstr>
      <vt:lpstr>Compensation costs and inflation in the US</vt:lpstr>
      <vt:lpstr>Wages and inflation in the United States</vt:lpstr>
      <vt:lpstr>Commodities matter for inflation but not always</vt:lpstr>
      <vt:lpstr>A big question</vt:lpstr>
      <vt:lpstr>Real factors behind the ‘Great Moderation’</vt:lpstr>
      <vt:lpstr>Post-2008: reasons behind failure to ‘generate’ inflation</vt:lpstr>
      <vt:lpstr>Continued from previous slide</vt:lpstr>
      <vt:lpstr>The BIS view of what determines inflation outcomes – where is money?!</vt:lpstr>
      <vt:lpstr>What does this do to worker anxiety?</vt:lpstr>
      <vt:lpstr>Inflation will have to wait</vt:lpstr>
    </vt:vector>
  </TitlesOfParts>
  <Company>MHHE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Dornbusch</dc:creator>
  <cp:lastModifiedBy>Venkatraman Anantha Nageswaran</cp:lastModifiedBy>
  <cp:revision>65</cp:revision>
  <dcterms:created xsi:type="dcterms:W3CDTF">2003-07-23T11:41:16Z</dcterms:created>
  <dcterms:modified xsi:type="dcterms:W3CDTF">2020-10-28T06:40:25Z</dcterms:modified>
</cp:coreProperties>
</file>